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5"/>
  </p:handoutMasterIdLst>
  <p:sldIdLst>
    <p:sldId id="263" r:id="rId2"/>
    <p:sldId id="257" r:id="rId3"/>
    <p:sldId id="265" r:id="rId4"/>
    <p:sldId id="274" r:id="rId5"/>
    <p:sldId id="267" r:id="rId6"/>
    <p:sldId id="268" r:id="rId7"/>
    <p:sldId id="269" r:id="rId8"/>
    <p:sldId id="275" r:id="rId9"/>
    <p:sldId id="270" r:id="rId10"/>
    <p:sldId id="276" r:id="rId11"/>
    <p:sldId id="271" r:id="rId12"/>
    <p:sldId id="272" r:id="rId13"/>
    <p:sldId id="273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8945"/>
    <a:srgbClr val="0070C0"/>
    <a:srgbClr val="4788E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50" autoAdjust="0"/>
    <p:restoredTop sz="94660"/>
  </p:normalViewPr>
  <p:slideViewPr>
    <p:cSldViewPr snapToGrid="0" showGuides="1">
      <p:cViewPr>
        <p:scale>
          <a:sx n="73" d="100"/>
          <a:sy n="73" d="100"/>
        </p:scale>
        <p:origin x="-236" y="-4"/>
      </p:cViewPr>
      <p:guideLst>
        <p:guide orient="horz" pos="2183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xmlns="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2019/2/16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media/image4.png>
</file>

<file path=ppt/media/image5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xmlns="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xmlns="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多属性数据及其</a:t>
            </a:r>
            <a:r>
              <a:rPr lang="en-US" altLang="zh-CN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C++</a:t>
            </a:r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实现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xmlns="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xmlns="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4.5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2019/2/16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2019/2/16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2019/2/16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2019/2/16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2019/2/16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2019/2/16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2019/2/16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2019/2/16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2019/2/16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2019/2/16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xmlns="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6F941A70-3CF9-474B-9082-9F1B6EE9B7BE}"/>
              </a:ext>
            </a:extLst>
          </p:cNvPr>
          <p:cNvSpPr txBox="1"/>
          <p:nvPr/>
        </p:nvSpPr>
        <p:spPr>
          <a:xfrm>
            <a:off x="2778663" y="2305615"/>
            <a:ext cx="6660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多</a:t>
            </a:r>
            <a:r>
              <a:rPr lang="zh-CN" altLang="en-US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属性数据</a:t>
            </a:r>
            <a:endParaRPr lang="en-US" altLang="zh-CN" sz="6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及其</a:t>
            </a:r>
            <a:r>
              <a:rPr lang="en-US" altLang="zh-CN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实现</a:t>
            </a:r>
          </a:p>
          <a:p>
            <a:pPr algn="ctr"/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xmlns="" id="{59145E64-BC86-417C-9529-0E7B851EFF66}"/>
              </a:ext>
            </a:extLst>
          </p:cNvPr>
          <p:cNvGrpSpPr/>
          <p:nvPr/>
        </p:nvGrpSpPr>
        <p:grpSpPr>
          <a:xfrm>
            <a:off x="1471095" y="1972638"/>
            <a:ext cx="9662378" cy="2766432"/>
            <a:chOff x="1208182" y="4896839"/>
            <a:chExt cx="9662378" cy="1237167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xmlns="" id="{E2274EC9-6D26-482E-B90E-7EFAD2C4AFDE}"/>
                </a:ext>
              </a:extLst>
            </p:cNvPr>
            <p:cNvGrpSpPr/>
            <p:nvPr/>
          </p:nvGrpSpPr>
          <p:grpSpPr>
            <a:xfrm>
              <a:off x="1208182" y="4896839"/>
              <a:ext cx="9662378" cy="1237167"/>
              <a:chOff x="4188196" y="2127479"/>
              <a:chExt cx="3910692" cy="3650794"/>
            </a:xfrm>
          </p:grpSpPr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xmlns="" id="{0A6FCA29-AD58-4D20-A6F9-BF2A6442423E}"/>
                  </a:ext>
                </a:extLst>
              </p:cNvPr>
              <p:cNvGrpSpPr/>
              <p:nvPr/>
            </p:nvGrpSpPr>
            <p:grpSpPr>
              <a:xfrm>
                <a:off x="4188196" y="2127479"/>
                <a:ext cx="3910692" cy="3650794"/>
                <a:chOff x="4188196" y="2127479"/>
                <a:chExt cx="3910692" cy="3650794"/>
              </a:xfrm>
            </p:grpSpPr>
            <p:sp>
              <p:nvSpPr>
                <p:cNvPr id="31" name="任意多边形 93">
                  <a:extLst>
                    <a:ext uri="{FF2B5EF4-FFF2-40B4-BE49-F238E27FC236}">
                      <a16:creationId xmlns:a16="http://schemas.microsoft.com/office/drawing/2014/main" xmlns="" id="{4B3F6D3B-8CD5-4080-9718-933E9C222782}"/>
                    </a:ext>
                  </a:extLst>
                </p:cNvPr>
                <p:cNvSpPr/>
                <p:nvPr/>
              </p:nvSpPr>
              <p:spPr>
                <a:xfrm flipH="1" flipV="1">
                  <a:off x="7777063" y="546122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2" name="矩形: 圆角 31">
                  <a:extLst>
                    <a:ext uri="{FF2B5EF4-FFF2-40B4-BE49-F238E27FC236}">
                      <a16:creationId xmlns:a16="http://schemas.microsoft.com/office/drawing/2014/main" xmlns="" id="{72BE10D2-A4B5-49FA-8032-C18AD7A952EE}"/>
                    </a:ext>
                  </a:extLst>
                </p:cNvPr>
                <p:cNvSpPr/>
                <p:nvPr/>
              </p:nvSpPr>
              <p:spPr>
                <a:xfrm>
                  <a:off x="4267200" y="2209801"/>
                  <a:ext cx="3734346" cy="3486150"/>
                </a:xfrm>
                <a:prstGeom prst="roundRect">
                  <a:avLst>
                    <a:gd name="adj" fmla="val 1939"/>
                  </a:avLst>
                </a:pr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0" name="任意多边形 93">
                  <a:extLst>
                    <a:ext uri="{FF2B5EF4-FFF2-40B4-BE49-F238E27FC236}">
                      <a16:creationId xmlns:a16="http://schemas.microsoft.com/office/drawing/2014/main" xmlns="" id="{11C8F987-1426-485B-B580-B9E0A8C69388}"/>
                    </a:ext>
                  </a:extLst>
                </p:cNvPr>
                <p:cNvSpPr/>
                <p:nvPr/>
              </p:nvSpPr>
              <p:spPr>
                <a:xfrm rot="16200000" flipH="1" flipV="1">
                  <a:off x="7774673" y="2129869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任意多边形 93">
                  <a:extLst>
                    <a:ext uri="{FF2B5EF4-FFF2-40B4-BE49-F238E27FC236}">
                      <a16:creationId xmlns:a16="http://schemas.microsoft.com/office/drawing/2014/main" xmlns="" id="{7E6A2E9F-5575-4E44-BE6C-8565575C644E}"/>
                    </a:ext>
                  </a:extLst>
                </p:cNvPr>
                <p:cNvSpPr/>
                <p:nvPr/>
              </p:nvSpPr>
              <p:spPr>
                <a:xfrm rot="10800000" flipH="1" flipV="1">
                  <a:off x="4188196" y="21294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6" name="任意多边形 93">
                  <a:extLst>
                    <a:ext uri="{FF2B5EF4-FFF2-40B4-BE49-F238E27FC236}">
                      <a16:creationId xmlns:a16="http://schemas.microsoft.com/office/drawing/2014/main" xmlns="" id="{4CC4F576-58B4-45D8-955A-585B1928DF73}"/>
                    </a:ext>
                  </a:extLst>
                </p:cNvPr>
                <p:cNvSpPr/>
                <p:nvPr/>
              </p:nvSpPr>
              <p:spPr>
                <a:xfrm rot="5400000" flipH="1" flipV="1">
                  <a:off x="4185924" y="54588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xmlns="" id="{AAC550D9-232B-4435-8A30-375738AC03BE}"/>
                  </a:ext>
                </a:extLst>
              </p:cNvPr>
              <p:cNvCxnSpPr/>
              <p:nvPr/>
            </p:nvCxnSpPr>
            <p:spPr>
              <a:xfrm>
                <a:off x="4563555" y="2148488"/>
                <a:ext cx="3116166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xmlns="" id="{73D33DF2-D5EB-4882-AB1D-8AFC2BB6EBA0}"/>
                  </a:ext>
                </a:extLst>
              </p:cNvPr>
              <p:cNvCxnSpPr/>
              <p:nvPr/>
            </p:nvCxnSpPr>
            <p:spPr>
              <a:xfrm>
                <a:off x="4585815" y="5759223"/>
                <a:ext cx="3116166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xmlns="" id="{2AAA1EBE-4071-447E-BEB0-8D8B5C22B04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07548" y="2543175"/>
                <a:ext cx="1" cy="2828925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xmlns="" id="{80130A37-8EEA-487E-A4AF-3B0D659BBE6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68040" y="2562290"/>
                <a:ext cx="1" cy="2828925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8" name="Rectangle 3">
              <a:extLst>
                <a:ext uri="{FF2B5EF4-FFF2-40B4-BE49-F238E27FC236}">
                  <a16:creationId xmlns:a16="http://schemas.microsoft.com/office/drawing/2014/main" xmlns="" id="{8D284A01-00CC-45A6-BD15-887DCE621731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1681030" y="5027255"/>
              <a:ext cx="8608444" cy="510887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例如，对于前面定义并初始化的结构体变量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s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，可以按如下方式访问其中的某个成员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: </a:t>
              </a:r>
            </a:p>
          </p:txBody>
        </p:sp>
      </p:grpSp>
      <p:sp>
        <p:nvSpPr>
          <p:cNvPr id="57" name="Rectangle 3">
            <a:extLst>
              <a:ext uri="{FF2B5EF4-FFF2-40B4-BE49-F238E27FC236}">
                <a16:creationId xmlns:a16="http://schemas.microsoft.com/office/drawing/2014/main" xmlns="" id="{6A006C5E-93BE-4DE9-8759-71B375EC8CFC}"/>
              </a:ext>
            </a:extLst>
          </p:cNvPr>
          <p:cNvSpPr txBox="1">
            <a:spLocks noChangeArrowheads="1"/>
          </p:cNvSpPr>
          <p:nvPr/>
        </p:nvSpPr>
        <p:spPr>
          <a:xfrm>
            <a:off x="2398517" y="3318776"/>
            <a:ext cx="8608444" cy="11095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s.num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&lt;&lt;','&lt;&lt;s.name&lt;&lt;','&lt;&lt;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s.score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[0]&lt;&lt;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cin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&gt;&gt;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s.num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&gt;&gt;s.name&gt;&gt;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s.score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[0]&gt;&gt;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s.score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[1]&gt;&gt;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s.score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[2];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58" name="Rectangle 3">
            <a:extLst>
              <a:ext uri="{FF2B5EF4-FFF2-40B4-BE49-F238E27FC236}">
                <a16:creationId xmlns:a16="http://schemas.microsoft.com/office/drawing/2014/main" xmlns="" id="{000493D0-2FC1-4B77-9B0D-671FEA9EAB82}"/>
              </a:ext>
            </a:extLst>
          </p:cNvPr>
          <p:cNvSpPr txBox="1">
            <a:spLocks noChangeArrowheads="1"/>
          </p:cNvSpPr>
          <p:nvPr/>
        </p:nvSpPr>
        <p:spPr>
          <a:xfrm>
            <a:off x="2486074" y="3811895"/>
            <a:ext cx="8608444" cy="65934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endParaRPr lang="en-US" altLang="zh-CN" sz="2400" dirty="0">
              <a:solidFill>
                <a:srgbClr val="EE8945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9422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5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3">
            <a:extLst>
              <a:ext uri="{FF2B5EF4-FFF2-40B4-BE49-F238E27FC236}">
                <a16:creationId xmlns:a16="http://schemas.microsoft.com/office/drawing/2014/main" xmlns="" id="{ECDA02BA-DBB8-42B8-94B4-962718740654}"/>
              </a:ext>
            </a:extLst>
          </p:cNvPr>
          <p:cNvSpPr txBox="1">
            <a:spLocks noChangeArrowheads="1"/>
          </p:cNvSpPr>
          <p:nvPr/>
        </p:nvSpPr>
        <p:spPr>
          <a:xfrm>
            <a:off x="2746751" y="1150749"/>
            <a:ext cx="7278690" cy="23349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rgbClr val="EE8945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提示</a:t>
            </a:r>
            <a:r>
              <a:rPr lang="en-US" altLang="zh-CN" sz="2400" dirty="0">
                <a:solidFill>
                  <a:srgbClr val="EE8945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中，对结构体变量中成员的访问只能逐个进行、不能整体进行。例如，下面的语句是错误的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&lt;&lt;s;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cin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&gt;&gt;s;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xmlns="" id="{9D9C0436-2441-45F1-A922-62E1BCD71AA9}"/>
              </a:ext>
            </a:extLst>
          </p:cNvPr>
          <p:cNvGrpSpPr/>
          <p:nvPr/>
        </p:nvGrpSpPr>
        <p:grpSpPr>
          <a:xfrm>
            <a:off x="1554027" y="4036953"/>
            <a:ext cx="9662378" cy="1767100"/>
            <a:chOff x="1208182" y="4896839"/>
            <a:chExt cx="9662378" cy="1237167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xmlns="" id="{8D1118BB-1639-4B2F-94E1-C9360E875F6F}"/>
                </a:ext>
              </a:extLst>
            </p:cNvPr>
            <p:cNvGrpSpPr/>
            <p:nvPr/>
          </p:nvGrpSpPr>
          <p:grpSpPr>
            <a:xfrm>
              <a:off x="1208182" y="4896839"/>
              <a:ext cx="9662378" cy="1237167"/>
              <a:chOff x="4188196" y="2127479"/>
              <a:chExt cx="3910692" cy="3650794"/>
            </a:xfrm>
          </p:grpSpPr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xmlns="" id="{06EB6909-6A59-4FD6-9213-AC3A69DFC764}"/>
                  </a:ext>
                </a:extLst>
              </p:cNvPr>
              <p:cNvGrpSpPr/>
              <p:nvPr/>
            </p:nvGrpSpPr>
            <p:grpSpPr>
              <a:xfrm>
                <a:off x="4188196" y="2127479"/>
                <a:ext cx="3910692" cy="3650794"/>
                <a:chOff x="4188196" y="2127479"/>
                <a:chExt cx="3910692" cy="3650794"/>
              </a:xfrm>
            </p:grpSpPr>
            <p:sp>
              <p:nvSpPr>
                <p:cNvPr id="24" name="任意多边形 93">
                  <a:extLst>
                    <a:ext uri="{FF2B5EF4-FFF2-40B4-BE49-F238E27FC236}">
                      <a16:creationId xmlns:a16="http://schemas.microsoft.com/office/drawing/2014/main" xmlns="" id="{37EA852A-4B13-4AA3-A7BA-4DDBC314C33E}"/>
                    </a:ext>
                  </a:extLst>
                </p:cNvPr>
                <p:cNvSpPr/>
                <p:nvPr/>
              </p:nvSpPr>
              <p:spPr>
                <a:xfrm flipH="1" flipV="1">
                  <a:off x="7777063" y="546122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3" name="矩形: 圆角 32">
                  <a:extLst>
                    <a:ext uri="{FF2B5EF4-FFF2-40B4-BE49-F238E27FC236}">
                      <a16:creationId xmlns:a16="http://schemas.microsoft.com/office/drawing/2014/main" xmlns="" id="{73608F61-7237-4A17-BDA2-D04B28DD8F63}"/>
                    </a:ext>
                  </a:extLst>
                </p:cNvPr>
                <p:cNvSpPr/>
                <p:nvPr/>
              </p:nvSpPr>
              <p:spPr>
                <a:xfrm>
                  <a:off x="4267200" y="2209801"/>
                  <a:ext cx="3734346" cy="3486150"/>
                </a:xfrm>
                <a:prstGeom prst="roundRect">
                  <a:avLst>
                    <a:gd name="adj" fmla="val 1939"/>
                  </a:avLst>
                </a:pr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4" name="任意多边形 93">
                  <a:extLst>
                    <a:ext uri="{FF2B5EF4-FFF2-40B4-BE49-F238E27FC236}">
                      <a16:creationId xmlns:a16="http://schemas.microsoft.com/office/drawing/2014/main" xmlns="" id="{5F9913D3-8D44-4291-89B8-1CFCE0043056}"/>
                    </a:ext>
                  </a:extLst>
                </p:cNvPr>
                <p:cNvSpPr/>
                <p:nvPr/>
              </p:nvSpPr>
              <p:spPr>
                <a:xfrm rot="16200000" flipH="1" flipV="1">
                  <a:off x="7774673" y="2129869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5" name="任意多边形 93">
                  <a:extLst>
                    <a:ext uri="{FF2B5EF4-FFF2-40B4-BE49-F238E27FC236}">
                      <a16:creationId xmlns:a16="http://schemas.microsoft.com/office/drawing/2014/main" xmlns="" id="{3DBAC592-5FB4-4B59-B65B-6FE7DF0CEBFD}"/>
                    </a:ext>
                  </a:extLst>
                </p:cNvPr>
                <p:cNvSpPr/>
                <p:nvPr/>
              </p:nvSpPr>
              <p:spPr>
                <a:xfrm rot="10800000" flipH="1" flipV="1">
                  <a:off x="4188196" y="21294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6" name="任意多边形 93">
                  <a:extLst>
                    <a:ext uri="{FF2B5EF4-FFF2-40B4-BE49-F238E27FC236}">
                      <a16:creationId xmlns:a16="http://schemas.microsoft.com/office/drawing/2014/main" xmlns="" id="{794BDA45-D5FE-4D71-9D59-455EBF9B2E77}"/>
                    </a:ext>
                  </a:extLst>
                </p:cNvPr>
                <p:cNvSpPr/>
                <p:nvPr/>
              </p:nvSpPr>
              <p:spPr>
                <a:xfrm rot="5400000" flipH="1" flipV="1">
                  <a:off x="4185924" y="54588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20" name="直接连接符 19">
                <a:extLst>
                  <a:ext uri="{FF2B5EF4-FFF2-40B4-BE49-F238E27FC236}">
                    <a16:creationId xmlns:a16="http://schemas.microsoft.com/office/drawing/2014/main" xmlns="" id="{EDDD2546-F4D5-4B51-9E43-00C2023DE04E}"/>
                  </a:ext>
                </a:extLst>
              </p:cNvPr>
              <p:cNvCxnSpPr/>
              <p:nvPr/>
            </p:nvCxnSpPr>
            <p:spPr>
              <a:xfrm>
                <a:off x="4563555" y="2148488"/>
                <a:ext cx="3116166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xmlns="" id="{F61BDABC-C7B2-42D6-A76E-BEB84CC40F70}"/>
                  </a:ext>
                </a:extLst>
              </p:cNvPr>
              <p:cNvCxnSpPr/>
              <p:nvPr/>
            </p:nvCxnSpPr>
            <p:spPr>
              <a:xfrm>
                <a:off x="4585815" y="5759223"/>
                <a:ext cx="3116166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xmlns="" id="{168FF726-816C-4F9A-96FB-090E5704F29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07548" y="2543175"/>
                <a:ext cx="1" cy="2828925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xmlns="" id="{520A6848-4583-47A0-A4CE-3E08CACED2D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68040" y="2562290"/>
                <a:ext cx="1" cy="2828925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Rectangle 3">
              <a:extLst>
                <a:ext uri="{FF2B5EF4-FFF2-40B4-BE49-F238E27FC236}">
                  <a16:creationId xmlns:a16="http://schemas.microsoft.com/office/drawing/2014/main" xmlns="" id="{A62F9692-8300-4421-A15B-7E0D4E5ABB8F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1681030" y="5027255"/>
              <a:ext cx="8608444" cy="1052222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       </a:t>
              </a:r>
              <a:r>
                <a:rPr lang="zh-CN" altLang="en-US" sz="2400" dirty="0">
                  <a:solidFill>
                    <a:srgbClr val="EE8945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zh-CN" altLang="en-US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相同类型的结构体变量之间可以整体赋值，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例如，如果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s1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和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s2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是两个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Student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结构体变量，下面的赋值语句是正确的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: </a:t>
              </a:r>
            </a:p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		s1=s2;</a:t>
              </a: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xmlns="" id="{D7713AB2-CA55-4EA4-AA17-8FF8D4F68C39}"/>
              </a:ext>
            </a:extLst>
          </p:cNvPr>
          <p:cNvGrpSpPr/>
          <p:nvPr/>
        </p:nvGrpSpPr>
        <p:grpSpPr>
          <a:xfrm>
            <a:off x="2349179" y="1130797"/>
            <a:ext cx="8274710" cy="2832939"/>
            <a:chOff x="2551936" y="2712942"/>
            <a:chExt cx="7519604" cy="2574420"/>
          </a:xfrm>
        </p:grpSpPr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xmlns="" id="{50309FBD-B9C3-41EE-AB06-27EAD828D896}"/>
                </a:ext>
              </a:extLst>
            </p:cNvPr>
            <p:cNvGrpSpPr/>
            <p:nvPr/>
          </p:nvGrpSpPr>
          <p:grpSpPr>
            <a:xfrm rot="10800000" flipH="1">
              <a:off x="2551936" y="2712942"/>
              <a:ext cx="7088127" cy="2312688"/>
              <a:chOff x="850263" y="1552756"/>
              <a:chExt cx="13416557" cy="4877076"/>
            </a:xfrm>
          </p:grpSpPr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xmlns="" id="{6AB5AB29-2FC8-4519-A89A-97F79905BD80}"/>
                  </a:ext>
                </a:extLst>
              </p:cNvPr>
              <p:cNvGrpSpPr/>
              <p:nvPr/>
            </p:nvGrpSpPr>
            <p:grpSpPr>
              <a:xfrm>
                <a:off x="850263" y="1552756"/>
                <a:ext cx="13416557" cy="4877076"/>
                <a:chOff x="850263" y="1552756"/>
                <a:chExt cx="13416557" cy="4877076"/>
              </a:xfrm>
            </p:grpSpPr>
            <p:sp>
              <p:nvSpPr>
                <p:cNvPr id="44" name="任意多边形 3">
                  <a:extLst>
                    <a:ext uri="{FF2B5EF4-FFF2-40B4-BE49-F238E27FC236}">
                      <a16:creationId xmlns:a16="http://schemas.microsoft.com/office/drawing/2014/main" xmlns="" id="{5C1E1A57-C72F-4B42-AEC6-E76F4E1200E1}"/>
                    </a:ext>
                  </a:extLst>
                </p:cNvPr>
                <p:cNvSpPr/>
                <p:nvPr/>
              </p:nvSpPr>
              <p:spPr>
                <a:xfrm>
                  <a:off x="850263" y="1552756"/>
                  <a:ext cx="13416557" cy="4877076"/>
                </a:xfrm>
                <a:custGeom>
                  <a:avLst/>
                  <a:gdLst>
                    <a:gd name="connsiteX0" fmla="*/ 7831355 w 10491473"/>
                    <a:gd name="connsiteY0" fmla="*/ 0 h 4877076"/>
                    <a:gd name="connsiteX1" fmla="*/ 9266735 w 10491473"/>
                    <a:gd name="connsiteY1" fmla="*/ 0 h 4877076"/>
                    <a:gd name="connsiteX2" fmla="*/ 9506378 w 10491473"/>
                    <a:gd name="connsiteY2" fmla="*/ 273194 h 4877076"/>
                    <a:gd name="connsiteX3" fmla="*/ 9724144 w 10491473"/>
                    <a:gd name="connsiteY3" fmla="*/ 273194 h 4877076"/>
                    <a:gd name="connsiteX4" fmla="*/ 10491473 w 10491473"/>
                    <a:gd name="connsiteY4" fmla="*/ 1040523 h 4877076"/>
                    <a:gd name="connsiteX5" fmla="*/ 10491473 w 10491473"/>
                    <a:gd name="connsiteY5" fmla="*/ 4877076 h 4877076"/>
                    <a:gd name="connsiteX6" fmla="*/ 10083708 w 10491473"/>
                    <a:gd name="connsiteY6" fmla="*/ 4877076 h 4877076"/>
                    <a:gd name="connsiteX7" fmla="*/ 9976858 w 10491473"/>
                    <a:gd name="connsiteY7" fmla="*/ 4718650 h 4877076"/>
                    <a:gd name="connsiteX8" fmla="*/ 9017366 w 10491473"/>
                    <a:gd name="connsiteY8" fmla="*/ 4718650 h 4877076"/>
                    <a:gd name="connsiteX9" fmla="*/ 8910516 w 10491473"/>
                    <a:gd name="connsiteY9" fmla="*/ 4877076 h 4877076"/>
                    <a:gd name="connsiteX10" fmla="*/ 767329 w 10491473"/>
                    <a:gd name="connsiteY10" fmla="*/ 4877076 h 4877076"/>
                    <a:gd name="connsiteX11" fmla="*/ 0 w 10491473"/>
                    <a:gd name="connsiteY11" fmla="*/ 4109747 h 4877076"/>
                    <a:gd name="connsiteX12" fmla="*/ 0 w 10491473"/>
                    <a:gd name="connsiteY12" fmla="*/ 3233529 h 4877076"/>
                    <a:gd name="connsiteX13" fmla="*/ 177598 w 10491473"/>
                    <a:gd name="connsiteY13" fmla="*/ 3068263 h 4877076"/>
                    <a:gd name="connsiteX14" fmla="*/ 177598 w 10491473"/>
                    <a:gd name="connsiteY14" fmla="*/ 2401062 h 4877076"/>
                    <a:gd name="connsiteX15" fmla="*/ 0 w 10491473"/>
                    <a:gd name="connsiteY15" fmla="*/ 2235796 h 4877076"/>
                    <a:gd name="connsiteX16" fmla="*/ 0 w 10491473"/>
                    <a:gd name="connsiteY16" fmla="*/ 273194 h 4877076"/>
                    <a:gd name="connsiteX17" fmla="*/ 433369 w 10491473"/>
                    <a:gd name="connsiteY17" fmla="*/ 273194 h 4877076"/>
                    <a:gd name="connsiteX18" fmla="*/ 673292 w 10491473"/>
                    <a:gd name="connsiteY18" fmla="*/ 1376 h 4877076"/>
                    <a:gd name="connsiteX19" fmla="*/ 2113993 w 10491473"/>
                    <a:gd name="connsiteY19" fmla="*/ 1376 h 4877076"/>
                    <a:gd name="connsiteX20" fmla="*/ 2353916 w 10491473"/>
                    <a:gd name="connsiteY20" fmla="*/ 273194 h 4877076"/>
                    <a:gd name="connsiteX21" fmla="*/ 7591712 w 10491473"/>
                    <a:gd name="connsiteY21" fmla="*/ 273194 h 4877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10491473" h="4877076">
                      <a:moveTo>
                        <a:pt x="7831355" y="0"/>
                      </a:moveTo>
                      <a:lnTo>
                        <a:pt x="9266735" y="0"/>
                      </a:lnTo>
                      <a:lnTo>
                        <a:pt x="9506378" y="273194"/>
                      </a:lnTo>
                      <a:lnTo>
                        <a:pt x="9724144" y="273194"/>
                      </a:lnTo>
                      <a:lnTo>
                        <a:pt x="10491473" y="1040523"/>
                      </a:lnTo>
                      <a:lnTo>
                        <a:pt x="10491473" y="4877076"/>
                      </a:lnTo>
                      <a:lnTo>
                        <a:pt x="10083708" y="4877076"/>
                      </a:lnTo>
                      <a:lnTo>
                        <a:pt x="9976858" y="4718650"/>
                      </a:lnTo>
                      <a:lnTo>
                        <a:pt x="9017366" y="4718650"/>
                      </a:lnTo>
                      <a:lnTo>
                        <a:pt x="8910516" y="4877076"/>
                      </a:lnTo>
                      <a:lnTo>
                        <a:pt x="767329" y="4877076"/>
                      </a:lnTo>
                      <a:lnTo>
                        <a:pt x="0" y="4109747"/>
                      </a:lnTo>
                      <a:lnTo>
                        <a:pt x="0" y="3233529"/>
                      </a:lnTo>
                      <a:lnTo>
                        <a:pt x="177598" y="3068263"/>
                      </a:lnTo>
                      <a:lnTo>
                        <a:pt x="177598" y="2401062"/>
                      </a:lnTo>
                      <a:lnTo>
                        <a:pt x="0" y="2235796"/>
                      </a:lnTo>
                      <a:lnTo>
                        <a:pt x="0" y="273194"/>
                      </a:lnTo>
                      <a:lnTo>
                        <a:pt x="433369" y="273194"/>
                      </a:lnTo>
                      <a:lnTo>
                        <a:pt x="673292" y="1376"/>
                      </a:lnTo>
                      <a:lnTo>
                        <a:pt x="2113993" y="1376"/>
                      </a:lnTo>
                      <a:lnTo>
                        <a:pt x="2353916" y="273194"/>
                      </a:lnTo>
                      <a:lnTo>
                        <a:pt x="7591712" y="273194"/>
                      </a:lnTo>
                      <a:close/>
                    </a:path>
                  </a:pathLst>
                </a:cu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 dirty="0"/>
                </a:p>
              </p:txBody>
            </p:sp>
            <p:grpSp>
              <p:nvGrpSpPr>
                <p:cNvPr id="45" name="组合 44">
                  <a:extLst>
                    <a:ext uri="{FF2B5EF4-FFF2-40B4-BE49-F238E27FC236}">
                      <a16:creationId xmlns:a16="http://schemas.microsoft.com/office/drawing/2014/main" xmlns="" id="{5ABBC5DA-7244-4F72-8B0A-7E57E4F688EE}"/>
                    </a:ext>
                  </a:extLst>
                </p:cNvPr>
                <p:cNvGrpSpPr/>
                <p:nvPr/>
              </p:nvGrpSpPr>
              <p:grpSpPr>
                <a:xfrm flipH="1">
                  <a:off x="11116151" y="1613603"/>
                  <a:ext cx="1573213" cy="303301"/>
                  <a:chOff x="6149102" y="1612916"/>
                  <a:chExt cx="1547286" cy="303301"/>
                </a:xfrm>
              </p:grpSpPr>
              <p:sp>
                <p:nvSpPr>
                  <p:cNvPr id="46" name="平行四边形 45">
                    <a:extLst>
                      <a:ext uri="{FF2B5EF4-FFF2-40B4-BE49-F238E27FC236}">
                        <a16:creationId xmlns:a16="http://schemas.microsoft.com/office/drawing/2014/main" xmlns="" id="{0101717E-95E8-4B27-A187-8B1DFB9F42E4}"/>
                      </a:ext>
                    </a:extLst>
                  </p:cNvPr>
                  <p:cNvSpPr/>
                  <p:nvPr/>
                </p:nvSpPr>
                <p:spPr>
                  <a:xfrm>
                    <a:off x="7105480" y="1612916"/>
                    <a:ext cx="590908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</a:endParaRPr>
                  </a:p>
                </p:txBody>
              </p:sp>
              <p:sp>
                <p:nvSpPr>
                  <p:cNvPr id="47" name="平行四边形 46">
                    <a:extLst>
                      <a:ext uri="{FF2B5EF4-FFF2-40B4-BE49-F238E27FC236}">
                        <a16:creationId xmlns:a16="http://schemas.microsoft.com/office/drawing/2014/main" xmlns="" id="{E86DBD49-BB05-4D17-B679-64F2103F9EF0}"/>
                      </a:ext>
                    </a:extLst>
                  </p:cNvPr>
                  <p:cNvSpPr/>
                  <p:nvPr/>
                </p:nvSpPr>
                <p:spPr>
                  <a:xfrm>
                    <a:off x="6633990" y="1612916"/>
                    <a:ext cx="590908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</a:endParaRPr>
                  </a:p>
                </p:txBody>
              </p:sp>
              <p:sp>
                <p:nvSpPr>
                  <p:cNvPr id="48" name="平行四边形 47">
                    <a:extLst>
                      <a:ext uri="{FF2B5EF4-FFF2-40B4-BE49-F238E27FC236}">
                        <a16:creationId xmlns:a16="http://schemas.microsoft.com/office/drawing/2014/main" xmlns="" id="{7C3808FC-2658-436A-9920-099E77F97631}"/>
                      </a:ext>
                    </a:extLst>
                  </p:cNvPr>
                  <p:cNvSpPr/>
                  <p:nvPr/>
                </p:nvSpPr>
                <p:spPr>
                  <a:xfrm>
                    <a:off x="6149102" y="1612916"/>
                    <a:ext cx="590910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</a:endParaRPr>
                  </a:p>
                </p:txBody>
              </p:sp>
            </p:grpSp>
          </p:grpSp>
          <p:sp>
            <p:nvSpPr>
              <p:cNvPr id="41" name="平行四边形 40">
                <a:extLst>
                  <a:ext uri="{FF2B5EF4-FFF2-40B4-BE49-F238E27FC236}">
                    <a16:creationId xmlns:a16="http://schemas.microsoft.com/office/drawing/2014/main" xmlns="" id="{367801F5-B59F-4130-8DD7-6D1E3B4DC907}"/>
                  </a:ext>
                </a:extLst>
              </p:cNvPr>
              <p:cNvSpPr/>
              <p:nvPr/>
            </p:nvSpPr>
            <p:spPr>
              <a:xfrm>
                <a:off x="1787177" y="1614290"/>
                <a:ext cx="590909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</a:endParaRPr>
              </a:p>
            </p:txBody>
          </p:sp>
          <p:sp>
            <p:nvSpPr>
              <p:cNvPr id="42" name="平行四边形 41">
                <a:extLst>
                  <a:ext uri="{FF2B5EF4-FFF2-40B4-BE49-F238E27FC236}">
                    <a16:creationId xmlns:a16="http://schemas.microsoft.com/office/drawing/2014/main" xmlns="" id="{FCD2A7D2-45E5-40E6-A07C-DB9DB6D45429}"/>
                  </a:ext>
                </a:extLst>
              </p:cNvPr>
              <p:cNvSpPr/>
              <p:nvPr/>
            </p:nvSpPr>
            <p:spPr>
              <a:xfrm>
                <a:off x="2272064" y="1614290"/>
                <a:ext cx="590909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</a:endParaRPr>
              </a:p>
            </p:txBody>
          </p:sp>
          <p:sp>
            <p:nvSpPr>
              <p:cNvPr id="43" name="平行四边形 42">
                <a:extLst>
                  <a:ext uri="{FF2B5EF4-FFF2-40B4-BE49-F238E27FC236}">
                    <a16:creationId xmlns:a16="http://schemas.microsoft.com/office/drawing/2014/main" xmlns="" id="{43318DE6-D034-4B47-9259-B62BAAB19C09}"/>
                  </a:ext>
                </a:extLst>
              </p:cNvPr>
              <p:cNvSpPr/>
              <p:nvPr/>
            </p:nvSpPr>
            <p:spPr>
              <a:xfrm>
                <a:off x="2743553" y="1614290"/>
                <a:ext cx="590909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</a:endParaRPr>
              </a:p>
            </p:txBody>
          </p:sp>
        </p:grpSp>
        <p:sp>
          <p:nvSpPr>
            <p:cNvPr id="39" name="Rectangle 3">
              <a:extLst>
                <a:ext uri="{FF2B5EF4-FFF2-40B4-BE49-F238E27FC236}">
                  <a16:creationId xmlns:a16="http://schemas.microsoft.com/office/drawing/2014/main" xmlns="" id="{114697CA-2889-43AC-A371-EFE3F9EED073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3303089" y="3127123"/>
              <a:ext cx="6768451" cy="2160239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2777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形 47">
            <a:extLst>
              <a:ext uri="{FF2B5EF4-FFF2-40B4-BE49-F238E27FC236}">
                <a16:creationId xmlns:a16="http://schemas.microsoft.com/office/drawing/2014/main" xmlns="" id="{FC151AC9-2991-4E64-880E-0B0D783B4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6694371" y="1422897"/>
            <a:ext cx="4550033" cy="4544441"/>
          </a:xfrm>
          <a:prstGeom prst="rect">
            <a:avLst/>
          </a:prstGeom>
        </p:spPr>
      </p:pic>
      <p:sp>
        <p:nvSpPr>
          <p:cNvPr id="29" name="Rectangle 3">
            <a:extLst>
              <a:ext uri="{FF2B5EF4-FFF2-40B4-BE49-F238E27FC236}">
                <a16:creationId xmlns:a16="http://schemas.microsoft.com/office/drawing/2014/main" xmlns="" id="{612E42B2-D02A-4B35-8F49-4CFD3386BAEC}"/>
              </a:ext>
            </a:extLst>
          </p:cNvPr>
          <p:cNvSpPr txBox="1">
            <a:spLocks noChangeArrowheads="1"/>
          </p:cNvSpPr>
          <p:nvPr/>
        </p:nvSpPr>
        <p:spPr>
          <a:xfrm>
            <a:off x="6694371" y="1795421"/>
            <a:ext cx="4041692" cy="553900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#include &lt;iostream&gt;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using namespace std;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struct Student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  char num[8];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  char name[10];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  int score[3];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};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xmlns="" id="{95B8B969-08DD-4A3C-B11E-C33B180237C3}"/>
              </a:ext>
            </a:extLst>
          </p:cNvPr>
          <p:cNvGrpSpPr/>
          <p:nvPr/>
        </p:nvGrpSpPr>
        <p:grpSpPr>
          <a:xfrm>
            <a:off x="681184" y="2366103"/>
            <a:ext cx="5636173" cy="2198820"/>
            <a:chOff x="679948" y="1028702"/>
            <a:chExt cx="5636173" cy="2198820"/>
          </a:xfrm>
        </p:grpSpPr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xmlns="" id="{F3A73FE8-4BED-4877-BFC1-DD4C2A891F33}"/>
                </a:ext>
              </a:extLst>
            </p:cNvPr>
            <p:cNvSpPr/>
            <p:nvPr/>
          </p:nvSpPr>
          <p:spPr>
            <a:xfrm rot="5400000">
              <a:off x="1135003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xmlns="" id="{EB7AC5B5-E21F-4411-B7A1-666596D59722}"/>
                </a:ext>
              </a:extLst>
            </p:cNvPr>
            <p:cNvSpPr txBox="1"/>
            <p:nvPr/>
          </p:nvSpPr>
          <p:spPr>
            <a:xfrm>
              <a:off x="679948" y="1075307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xmlns="" id="{7A5ED34F-418A-4032-BE06-F13AF89A9DD7}"/>
                </a:ext>
              </a:extLst>
            </p:cNvPr>
            <p:cNvGrpSpPr/>
            <p:nvPr/>
          </p:nvGrpSpPr>
          <p:grpSpPr>
            <a:xfrm>
              <a:off x="749029" y="1041429"/>
              <a:ext cx="5567092" cy="2186093"/>
              <a:chOff x="749029" y="1041429"/>
              <a:chExt cx="5567092" cy="2186093"/>
            </a:xfrm>
          </p:grpSpPr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xmlns="" id="{A502DCA3-6C7B-4DE6-8F31-6A1F7ACF7006}"/>
                  </a:ext>
                </a:extLst>
              </p:cNvPr>
              <p:cNvSpPr/>
              <p:nvPr/>
            </p:nvSpPr>
            <p:spPr>
              <a:xfrm>
                <a:off x="749029" y="1070043"/>
                <a:ext cx="5535039" cy="2114122"/>
              </a:xfrm>
              <a:prstGeom prst="rect">
                <a:avLst/>
              </a:prstGeom>
              <a:noFill/>
              <a:ln w="127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xmlns="" id="{09074E22-F355-46D6-BA93-27EB36183D86}"/>
                  </a:ext>
                </a:extLst>
              </p:cNvPr>
              <p:cNvSpPr txBox="1"/>
              <p:nvPr/>
            </p:nvSpPr>
            <p:spPr>
              <a:xfrm>
                <a:off x="1204500" y="1757551"/>
                <a:ext cx="489150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编写程序，定义结构体类型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Student</a:t>
                </a: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，定义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Student</a:t>
                </a: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类型的变量存储待处理数据，求出学成的平均成绩并输出。</a:t>
                </a:r>
              </a:p>
            </p:txBody>
          </p:sp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xmlns="" id="{9346E6FE-E26E-4251-B852-F58BE2B7F4D7}"/>
                  </a:ext>
                </a:extLst>
              </p:cNvPr>
              <p:cNvGrpSpPr/>
              <p:nvPr/>
            </p:nvGrpSpPr>
            <p:grpSpPr>
              <a:xfrm>
                <a:off x="6163307" y="1041429"/>
                <a:ext cx="152814" cy="165397"/>
                <a:chOff x="6181413" y="1023323"/>
                <a:chExt cx="152814" cy="165397"/>
              </a:xfrm>
            </p:grpSpPr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xmlns="" id="{CCD2E9E5-3F54-4E8B-B724-092752BA84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81413" y="1028702"/>
                  <a:ext cx="152814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xmlns="" id="{E2070238-FCF2-4E98-94C0-B14919A0C4C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32434" y="1023323"/>
                  <a:ext cx="0" cy="16539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1" name="组合 40">
                <a:extLst>
                  <a:ext uri="{FF2B5EF4-FFF2-40B4-BE49-F238E27FC236}">
                    <a16:creationId xmlns:a16="http://schemas.microsoft.com/office/drawing/2014/main" xmlns="" id="{F09033D1-E306-4CF9-9216-CC538E99DCC0}"/>
                  </a:ext>
                </a:extLst>
              </p:cNvPr>
              <p:cNvGrpSpPr/>
              <p:nvPr/>
            </p:nvGrpSpPr>
            <p:grpSpPr>
              <a:xfrm rot="5400000">
                <a:off x="6150452" y="3068416"/>
                <a:ext cx="152814" cy="165397"/>
                <a:chOff x="6186411" y="1028702"/>
                <a:chExt cx="152814" cy="165397"/>
              </a:xfrm>
            </p:grpSpPr>
            <p:cxnSp>
              <p:nvCxnSpPr>
                <p:cNvPr id="42" name="直接连接符 41">
                  <a:extLst>
                    <a:ext uri="{FF2B5EF4-FFF2-40B4-BE49-F238E27FC236}">
                      <a16:creationId xmlns:a16="http://schemas.microsoft.com/office/drawing/2014/main" xmlns="" id="{1E191762-EF40-4E3B-88F3-8E10861426B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86411" y="1028702"/>
                  <a:ext cx="152814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>
                  <a:extLst>
                    <a:ext uri="{FF2B5EF4-FFF2-40B4-BE49-F238E27FC236}">
                      <a16:creationId xmlns:a16="http://schemas.microsoft.com/office/drawing/2014/main" xmlns="" id="{CB40C066-AA6A-4362-8F61-8E52A837CA8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32434" y="1028702"/>
                  <a:ext cx="0" cy="16539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2183093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>
            <a:extLst>
              <a:ext uri="{FF2B5EF4-FFF2-40B4-BE49-F238E27FC236}">
                <a16:creationId xmlns:a16="http://schemas.microsoft.com/office/drawing/2014/main" xmlns="" id="{2FA1564B-77BB-45C3-8AEC-F5E9EC485835}"/>
              </a:ext>
            </a:extLst>
          </p:cNvPr>
          <p:cNvGrpSpPr/>
          <p:nvPr/>
        </p:nvGrpSpPr>
        <p:grpSpPr>
          <a:xfrm>
            <a:off x="1645920" y="1603604"/>
            <a:ext cx="9034272" cy="4596028"/>
            <a:chOff x="4188196" y="2127479"/>
            <a:chExt cx="3910692" cy="3650794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xmlns="" id="{6D45343F-1900-485A-9ECB-982A06ADF2D3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18" name="任意多边形 93">
                <a:extLst>
                  <a:ext uri="{FF2B5EF4-FFF2-40B4-BE49-F238E27FC236}">
                    <a16:creationId xmlns:a16="http://schemas.microsoft.com/office/drawing/2014/main" xmlns="" id="{B1681F85-BCA4-4653-876E-1D57A77DE958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12" name="矩形: 圆角 11">
                <a:extLst>
                  <a:ext uri="{FF2B5EF4-FFF2-40B4-BE49-F238E27FC236}">
                    <a16:creationId xmlns:a16="http://schemas.microsoft.com/office/drawing/2014/main" xmlns="" id="{518762C1-DC2E-407E-9A45-CD9496ED4E71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任意多边形 93">
                <a:extLst>
                  <a:ext uri="{FF2B5EF4-FFF2-40B4-BE49-F238E27FC236}">
                    <a16:creationId xmlns:a16="http://schemas.microsoft.com/office/drawing/2014/main" xmlns="" id="{49D8CA9D-9775-44BF-A4E8-DB33A6C6DEAA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21" name="任意多边形 93">
                <a:extLst>
                  <a:ext uri="{FF2B5EF4-FFF2-40B4-BE49-F238E27FC236}">
                    <a16:creationId xmlns:a16="http://schemas.microsoft.com/office/drawing/2014/main" xmlns="" id="{2742D926-8D0E-46DB-BE59-F9E479AC4D65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25" name="任意多边形 93">
                <a:extLst>
                  <a:ext uri="{FF2B5EF4-FFF2-40B4-BE49-F238E27FC236}">
                    <a16:creationId xmlns:a16="http://schemas.microsoft.com/office/drawing/2014/main" xmlns="" id="{C1DF7E33-1A19-4EA8-BAFD-E6DA9EFB0BDE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xmlns="" id="{92AF8A1D-BD95-435C-9EB9-38B1B5FCF25E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xmlns="" id="{18E7DF1B-7627-481A-99E9-0391B9B7E4E1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xmlns="" id="{20586DEF-70BB-41B3-8365-46C94E68FA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xmlns="" id="{BEFF71F3-2623-4755-92AB-E7E4FB0A57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637ACF74-15F2-46B5-A24B-C98C69164B01}"/>
              </a:ext>
            </a:extLst>
          </p:cNvPr>
          <p:cNvSpPr txBox="1"/>
          <p:nvPr/>
        </p:nvSpPr>
        <p:spPr>
          <a:xfrm>
            <a:off x="2571622" y="1796595"/>
            <a:ext cx="11594591" cy="436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452438">
              <a:lnSpc>
                <a:spcPct val="110000"/>
              </a:lnSpc>
              <a:spcBef>
                <a:spcPts val="600"/>
              </a:spcBef>
            </a:pP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</a:p>
          <a:p>
            <a:pPr marL="360000" indent="-452438">
              <a:lnSpc>
                <a:spcPct val="110000"/>
              </a:lnSpc>
              <a:spcBef>
                <a:spcPts val="600"/>
              </a:spcBef>
            </a:pP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pPr marL="360000" indent="-452438">
              <a:lnSpc>
                <a:spcPct val="110000"/>
              </a:lnSpc>
              <a:spcBef>
                <a:spcPts val="600"/>
              </a:spcBef>
            </a:pP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avg=0;</a:t>
            </a:r>
          </a:p>
          <a:p>
            <a:pPr marL="360000" indent="-452438">
              <a:lnSpc>
                <a:spcPct val="110000"/>
              </a:lnSpc>
              <a:spcBef>
                <a:spcPts val="600"/>
              </a:spcBef>
            </a:pPr>
            <a:r>
              <a:rPr lang="nl-NL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	Student s={"1210101", "Zhangsan", 78,90,82};</a:t>
            </a:r>
          </a:p>
          <a:p>
            <a:pPr marL="360000" indent="-452438">
              <a:lnSpc>
                <a:spcPct val="110000"/>
              </a:lnSpc>
              <a:spcBef>
                <a:spcPts val="600"/>
              </a:spcBef>
            </a:pP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	for(int 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=0; 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&lt;3;i++)</a:t>
            </a:r>
          </a:p>
          <a:p>
            <a:pPr marL="360000" indent="-452438">
              <a:lnSpc>
                <a:spcPct val="110000"/>
              </a:lnSpc>
              <a:spcBef>
                <a:spcPts val="600"/>
              </a:spcBef>
            </a:pP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avg = avg + 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s.score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];</a:t>
            </a:r>
          </a:p>
          <a:p>
            <a:pPr marL="360000" indent="-452438">
              <a:lnSpc>
                <a:spcPct val="110000"/>
              </a:lnSpc>
              <a:spcBef>
                <a:spcPts val="600"/>
              </a:spcBef>
            </a:pP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avg = avg/3;</a:t>
            </a:r>
          </a:p>
          <a:p>
            <a:pPr marL="360000" indent="-452438">
              <a:lnSpc>
                <a:spcPct val="110000"/>
              </a:lnSpc>
              <a:spcBef>
                <a:spcPts val="600"/>
              </a:spcBef>
            </a:pP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&lt;&lt;s.name&lt;&lt;"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的平均成</a:t>
            </a:r>
            <a:r>
              <a:rPr lang="zh-CN" altLang="en-US" sz="24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绩</a:t>
            </a:r>
            <a:r>
              <a:rPr lang="zh-CN" altLang="en-US" sz="240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为：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"&lt;&lt;avg&lt;&lt;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 marL="360000" indent="-452438">
              <a:lnSpc>
                <a:spcPct val="110000"/>
              </a:lnSpc>
              <a:spcBef>
                <a:spcPts val="600"/>
              </a:spcBef>
            </a:pP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41918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1683097" y="3912841"/>
            <a:ext cx="8844812" cy="941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分析：每名学生的基本信息包括学号、姓名、入学成绩等多个属性，此时涉及多属性数据的存储问题。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106D849D-C6D1-4FCE-8A4E-64F99F9C00FB}"/>
              </a:ext>
            </a:extLst>
          </p:cNvPr>
          <p:cNvGrpSpPr/>
          <p:nvPr/>
        </p:nvGrpSpPr>
        <p:grpSpPr>
          <a:xfrm>
            <a:off x="735992" y="946408"/>
            <a:ext cx="2908198" cy="461665"/>
            <a:chOff x="515938" y="1091211"/>
            <a:chExt cx="2908198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24426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多属性数据问题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9B1A0D9C-898E-48FB-9088-D18CE40B2F58}"/>
              </a:ext>
            </a:extLst>
          </p:cNvPr>
          <p:cNvGrpSpPr/>
          <p:nvPr/>
        </p:nvGrpSpPr>
        <p:grpSpPr>
          <a:xfrm rot="10800000" flipH="1">
            <a:off x="1400028" y="3350520"/>
            <a:ext cx="9210177" cy="2232827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xmlns="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xmlns="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xmlns="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xmlns="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xmlns="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xmlns="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xmlns="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xmlns="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xmlns="" id="{FE97F82D-CC85-4047-8E2A-A0F2CEEEFE84}"/>
              </a:ext>
            </a:extLst>
          </p:cNvPr>
          <p:cNvGrpSpPr/>
          <p:nvPr/>
        </p:nvGrpSpPr>
        <p:grpSpPr>
          <a:xfrm>
            <a:off x="528647" y="1719914"/>
            <a:ext cx="10506256" cy="1022721"/>
            <a:chOff x="679946" y="934264"/>
            <a:chExt cx="10506256" cy="1022721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xmlns="" id="{C988113D-4805-49D2-8C89-B1551BDF14BA}"/>
                </a:ext>
              </a:extLst>
            </p:cNvPr>
            <p:cNvSpPr/>
            <p:nvPr/>
          </p:nvSpPr>
          <p:spPr>
            <a:xfrm>
              <a:off x="749027" y="984583"/>
              <a:ext cx="10394688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流程图: 手动输入 33">
              <a:extLst>
                <a:ext uri="{FF2B5EF4-FFF2-40B4-BE49-F238E27FC236}">
                  <a16:creationId xmlns:a16="http://schemas.microsoft.com/office/drawing/2014/main" xmlns="" id="{3F413ABA-6DF8-4022-88C3-5B0D36EE9DE9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xmlns="" id="{BD9E56CB-1E73-4BE3-B43B-AA129853ABE9}"/>
                </a:ext>
              </a:extLst>
            </p:cNvPr>
            <p:cNvSpPr txBox="1"/>
            <p:nvPr/>
          </p:nvSpPr>
          <p:spPr>
            <a:xfrm>
              <a:off x="679946" y="1192734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xmlns="" id="{008A0E9E-3376-4C23-B62E-455CBCE5ED48}"/>
                </a:ext>
              </a:extLst>
            </p:cNvPr>
            <p:cNvSpPr txBox="1"/>
            <p:nvPr/>
          </p:nvSpPr>
          <p:spPr>
            <a:xfrm>
              <a:off x="2129943" y="1038572"/>
              <a:ext cx="901875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编写程序，记录某学生的学号、姓名和三科成绩，计算并输出其平均</a:t>
              </a:r>
              <a:r>
                <a:rPr lang="zh-CN" altLang="en-US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成绩。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xmlns="" id="{48539F4E-DB5A-4EAD-9284-44F268B8BE6C}"/>
                </a:ext>
              </a:extLst>
            </p:cNvPr>
            <p:cNvGrpSpPr/>
            <p:nvPr/>
          </p:nvGrpSpPr>
          <p:grpSpPr>
            <a:xfrm>
              <a:off x="11033388" y="934264"/>
              <a:ext cx="152814" cy="165397"/>
              <a:chOff x="6197550" y="1007186"/>
              <a:chExt cx="152814" cy="165397"/>
            </a:xfrm>
          </p:grpSpPr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xmlns="" id="{6D2AEB3B-46C1-4F2F-9A50-C48E6B16EA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97550" y="1012565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xmlns="" id="{D33F7A84-D759-42BD-875A-7BD92A5D85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48571" y="1007186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xmlns="" id="{0DE288AF-B722-40AA-9988-2FC39F33109C}"/>
                </a:ext>
              </a:extLst>
            </p:cNvPr>
            <p:cNvGrpSpPr/>
            <p:nvPr/>
          </p:nvGrpSpPr>
          <p:grpSpPr>
            <a:xfrm rot="5400000">
              <a:off x="11025303" y="1772029"/>
              <a:ext cx="152814" cy="165397"/>
              <a:chOff x="6200124" y="1012565"/>
              <a:chExt cx="152814" cy="165397"/>
            </a:xfrm>
          </p:grpSpPr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xmlns="" id="{D00A1F3A-380C-482F-99EF-B5CE777E20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00124" y="1012565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xmlns="" id="{87816949-D532-48EC-A3DA-06122C61D5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46143" y="1012565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6679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1728324" y="2865308"/>
            <a:ext cx="88448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对于多属性数据的存储问题，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提供了相应的结构体，用户可以根据待解决问题定义结构体类型，并定义结构体类型的变量实现多属性数据的存储。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xmlns="" id="{C608238C-B17D-4F9F-AA32-073C7C116F96}"/>
              </a:ext>
            </a:extLst>
          </p:cNvPr>
          <p:cNvGrpSpPr/>
          <p:nvPr/>
        </p:nvGrpSpPr>
        <p:grpSpPr>
          <a:xfrm>
            <a:off x="824163" y="1243040"/>
            <a:ext cx="5580062" cy="461665"/>
            <a:chOff x="515938" y="1091211"/>
            <a:chExt cx="5580062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51144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提供的结构体存储多属性数据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9B1A0D9C-898E-48FB-9088-D18CE40B2F58}"/>
              </a:ext>
            </a:extLst>
          </p:cNvPr>
          <p:cNvGrpSpPr/>
          <p:nvPr/>
        </p:nvGrpSpPr>
        <p:grpSpPr>
          <a:xfrm rot="10800000" flipH="1">
            <a:off x="1454399" y="2626058"/>
            <a:ext cx="9210177" cy="2232827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xmlns="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xmlns="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xmlns="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xmlns="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xmlns="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xmlns="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xmlns="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xmlns="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78884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DDFB0FDA-09F5-47CD-A821-5BFCA4BC3911}"/>
              </a:ext>
            </a:extLst>
          </p:cNvPr>
          <p:cNvGrpSpPr/>
          <p:nvPr/>
        </p:nvGrpSpPr>
        <p:grpSpPr>
          <a:xfrm>
            <a:off x="1034363" y="1226144"/>
            <a:ext cx="4224563" cy="1013743"/>
            <a:chOff x="981504" y="4156603"/>
            <a:chExt cx="4224563" cy="1013743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xmlns="" id="{C988113D-4805-49D2-8C89-B1551BDF14BA}"/>
                </a:ext>
              </a:extLst>
            </p:cNvPr>
            <p:cNvSpPr/>
            <p:nvPr/>
          </p:nvSpPr>
          <p:spPr>
            <a:xfrm>
              <a:off x="981505" y="4197944"/>
              <a:ext cx="4193999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流程图: 手动输入 33">
              <a:extLst>
                <a:ext uri="{FF2B5EF4-FFF2-40B4-BE49-F238E27FC236}">
                  <a16:creationId xmlns:a16="http://schemas.microsoft.com/office/drawing/2014/main" xmlns="" id="{3F413ABA-6DF8-4022-88C3-5B0D36EE9DE9}"/>
                </a:ext>
              </a:extLst>
            </p:cNvPr>
            <p:cNvSpPr/>
            <p:nvPr/>
          </p:nvSpPr>
          <p:spPr>
            <a:xfrm rot="5400000">
              <a:off x="1130551" y="4007556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xmlns="" id="{BD9E56CB-1E73-4BE3-B43B-AA129853ABE9}"/>
                </a:ext>
              </a:extLst>
            </p:cNvPr>
            <p:cNvSpPr txBox="1"/>
            <p:nvPr/>
          </p:nvSpPr>
          <p:spPr>
            <a:xfrm>
              <a:off x="1105577" y="4419129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xmlns="" id="{008A0E9E-3376-4C23-B62E-455CBCE5ED48}"/>
                </a:ext>
              </a:extLst>
            </p:cNvPr>
            <p:cNvSpPr txBox="1"/>
            <p:nvPr/>
          </p:nvSpPr>
          <p:spPr>
            <a:xfrm>
              <a:off x="2357435" y="4411102"/>
              <a:ext cx="26443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结构体类型的定义</a:t>
              </a:r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xmlns="" id="{48539F4E-DB5A-4EAD-9284-44F268B8BE6C}"/>
                </a:ext>
              </a:extLst>
            </p:cNvPr>
            <p:cNvGrpSpPr/>
            <p:nvPr/>
          </p:nvGrpSpPr>
          <p:grpSpPr>
            <a:xfrm>
              <a:off x="5144410" y="4170512"/>
              <a:ext cx="61657" cy="165397"/>
              <a:chOff x="6181413" y="1023323"/>
              <a:chExt cx="152814" cy="165397"/>
            </a:xfrm>
          </p:grpSpPr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xmlns="" id="{6D2AEB3B-46C1-4F2F-9A50-C48E6B16EA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xmlns="" id="{D33F7A84-D759-42BD-875A-7BD92A5D85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xmlns="" id="{0DE288AF-B722-40AA-9988-2FC39F33109C}"/>
                </a:ext>
              </a:extLst>
            </p:cNvPr>
            <p:cNvGrpSpPr/>
            <p:nvPr/>
          </p:nvGrpSpPr>
          <p:grpSpPr>
            <a:xfrm rot="5400000">
              <a:off x="5086994" y="5027759"/>
              <a:ext cx="152814" cy="66734"/>
              <a:chOff x="6186411" y="1028702"/>
              <a:chExt cx="152814" cy="165397"/>
            </a:xfrm>
          </p:grpSpPr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xmlns="" id="{D00A1F3A-380C-482F-99EF-B5CE777E20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xmlns="" id="{87816949-D532-48EC-A3DA-06122C61D5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0" name="文本框 49">
            <a:extLst>
              <a:ext uri="{FF2B5EF4-FFF2-40B4-BE49-F238E27FC236}">
                <a16:creationId xmlns:a16="http://schemas.microsoft.com/office/drawing/2014/main" xmlns="" id="{23A3D5F1-69F5-4B34-A7F7-7688AC35AFE1}"/>
              </a:ext>
            </a:extLst>
          </p:cNvPr>
          <p:cNvSpPr txBox="1"/>
          <p:nvPr/>
        </p:nvSpPr>
        <p:spPr>
          <a:xfrm>
            <a:off x="515938" y="2485314"/>
            <a:ext cx="5104069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结构体类型定义的一般形式为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xmlns="" id="{67EFAF38-205C-4E68-B74E-FF95138015B1}"/>
              </a:ext>
            </a:extLst>
          </p:cNvPr>
          <p:cNvSpPr txBox="1"/>
          <p:nvPr/>
        </p:nvSpPr>
        <p:spPr>
          <a:xfrm>
            <a:off x="1034363" y="3176012"/>
            <a:ext cx="4148530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struct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&lt;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结构体类型名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 &lt;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成员列表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};</a:t>
            </a:r>
          </a:p>
        </p:txBody>
      </p:sp>
      <p:sp>
        <p:nvSpPr>
          <p:cNvPr id="15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5939350" y="1590064"/>
            <a:ext cx="5531391" cy="4170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5000"/>
              </a:lnSpc>
              <a:spcBef>
                <a:spcPts val="600"/>
              </a:spcBef>
              <a:buClr>
                <a:srgbClr val="0070C0"/>
              </a:buClr>
              <a:buFont typeface="Wingdings" pitchFamily="2" charset="2"/>
              <a:buChar char="Ø"/>
            </a:pPr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struct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是关键字，表示结构体类型定义的开始。</a:t>
            </a:r>
            <a:endParaRPr lang="en-US" altLang="zh-CN" sz="2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25000"/>
              </a:lnSpc>
              <a:spcBef>
                <a:spcPts val="600"/>
              </a:spcBef>
              <a:buClr>
                <a:srgbClr val="0070C0"/>
              </a:buClr>
              <a:buFont typeface="Wingdings" pitchFamily="2" charset="2"/>
              <a:buChar char="Ø"/>
            </a:pPr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&lt;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结构体类型名</a:t>
            </a:r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就是定义的结构体类型的名称。</a:t>
            </a:r>
            <a:endParaRPr lang="en-US" altLang="zh-CN" sz="2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25000"/>
              </a:lnSpc>
              <a:spcBef>
                <a:spcPts val="600"/>
              </a:spcBef>
              <a:buClr>
                <a:srgbClr val="0070C0"/>
              </a:buClr>
              <a:buFont typeface="Wingdings" pitchFamily="2" charset="2"/>
              <a:buChar char="Ø"/>
            </a:pPr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&lt;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成员列表</a:t>
            </a:r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包含了若干个成员的声明，每个成员的声明形式为</a:t>
            </a:r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</a:p>
          <a:p>
            <a:pPr>
              <a:lnSpc>
                <a:spcPct val="125000"/>
              </a:lnSpc>
              <a:spcBef>
                <a:spcPts val="600"/>
              </a:spcBef>
              <a:buClr>
                <a:srgbClr val="0070C0"/>
              </a:buClr>
            </a:pPr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 &lt;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类型</a:t>
            </a:r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 &lt;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成员名</a:t>
            </a:r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&gt;;</a:t>
            </a:r>
          </a:p>
          <a:p>
            <a:pPr marL="342900" indent="-342900">
              <a:lnSpc>
                <a:spcPct val="125000"/>
              </a:lnSpc>
              <a:spcBef>
                <a:spcPts val="600"/>
              </a:spcBef>
              <a:buClr>
                <a:srgbClr val="0070C0"/>
              </a:buClr>
              <a:buFont typeface="Wingdings" pitchFamily="2" charset="2"/>
              <a:buChar char="Ø"/>
            </a:pP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一个结构体类型定义的最后必须以分号结束。</a:t>
            </a:r>
          </a:p>
        </p:txBody>
      </p:sp>
      <p:grpSp>
        <p:nvGrpSpPr>
          <p:cNvPr id="16" name="组合 21">
            <a:extLst>
              <a:ext uri="{FF2B5EF4-FFF2-40B4-BE49-F238E27FC236}">
                <a16:creationId xmlns:a16="http://schemas.microsoft.com/office/drawing/2014/main" xmlns="" id="{9B1A0D9C-898E-48FB-9088-D18CE40B2F58}"/>
              </a:ext>
            </a:extLst>
          </p:cNvPr>
          <p:cNvGrpSpPr/>
          <p:nvPr/>
        </p:nvGrpSpPr>
        <p:grpSpPr>
          <a:xfrm rot="10800000" flipH="1">
            <a:off x="5721790" y="1301498"/>
            <a:ext cx="6029608" cy="5041641"/>
            <a:chOff x="1320030" y="1552757"/>
            <a:chExt cx="12946790" cy="4877076"/>
          </a:xfrm>
        </p:grpSpPr>
        <p:grpSp>
          <p:nvGrpSpPr>
            <p:cNvPr id="17" name="组合 22">
              <a:extLst>
                <a:ext uri="{FF2B5EF4-FFF2-40B4-BE49-F238E27FC236}">
                  <a16:creationId xmlns:a16="http://schemas.microsoft.com/office/drawing/2014/main" xmlns="" id="{247DD11F-40D7-4ACD-8E9E-1128CF58B8D9}"/>
                </a:ext>
              </a:extLst>
            </p:cNvPr>
            <p:cNvGrpSpPr/>
            <p:nvPr/>
          </p:nvGrpSpPr>
          <p:grpSpPr>
            <a:xfrm>
              <a:off x="1320030" y="1552757"/>
              <a:ext cx="12946790" cy="4877076"/>
              <a:chOff x="1320030" y="1552757"/>
              <a:chExt cx="12946790" cy="4877076"/>
            </a:xfrm>
          </p:grpSpPr>
          <p:sp>
            <p:nvSpPr>
              <p:cNvPr id="21" name="任意多边形 3">
                <a:extLst>
                  <a:ext uri="{FF2B5EF4-FFF2-40B4-BE49-F238E27FC236}">
                    <a16:creationId xmlns:a16="http://schemas.microsoft.com/office/drawing/2014/main" xmlns="" id="{B6759EC5-1C39-4DEB-AA19-B8FE06056A2F}"/>
                  </a:ext>
                </a:extLst>
              </p:cNvPr>
              <p:cNvSpPr/>
              <p:nvPr/>
            </p:nvSpPr>
            <p:spPr>
              <a:xfrm>
                <a:off x="1320030" y="1552757"/>
                <a:ext cx="12946790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2" name="组合 27">
                <a:extLst>
                  <a:ext uri="{FF2B5EF4-FFF2-40B4-BE49-F238E27FC236}">
                    <a16:creationId xmlns:a16="http://schemas.microsoft.com/office/drawing/2014/main" xmlns="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3" name="平行四边形 28">
                  <a:extLst>
                    <a:ext uri="{FF2B5EF4-FFF2-40B4-BE49-F238E27FC236}">
                      <a16:creationId xmlns:a16="http://schemas.microsoft.com/office/drawing/2014/main" xmlns="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4" name="平行四边形 29">
                  <a:extLst>
                    <a:ext uri="{FF2B5EF4-FFF2-40B4-BE49-F238E27FC236}">
                      <a16:creationId xmlns:a16="http://schemas.microsoft.com/office/drawing/2014/main" xmlns="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5" name="平行四边形 30">
                  <a:extLst>
                    <a:ext uri="{FF2B5EF4-FFF2-40B4-BE49-F238E27FC236}">
                      <a16:creationId xmlns:a16="http://schemas.microsoft.com/office/drawing/2014/main" xmlns="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18" name="平行四边形 23">
              <a:extLst>
                <a:ext uri="{FF2B5EF4-FFF2-40B4-BE49-F238E27FC236}">
                  <a16:creationId xmlns:a16="http://schemas.microsoft.com/office/drawing/2014/main" xmlns="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19" name="平行四边形 24">
              <a:extLst>
                <a:ext uri="{FF2B5EF4-FFF2-40B4-BE49-F238E27FC236}">
                  <a16:creationId xmlns:a16="http://schemas.microsoft.com/office/drawing/2014/main" xmlns="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0" name="平行四边形 25">
              <a:extLst>
                <a:ext uri="{FF2B5EF4-FFF2-40B4-BE49-F238E27FC236}">
                  <a16:creationId xmlns:a16="http://schemas.microsoft.com/office/drawing/2014/main" xmlns="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29249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形 47">
            <a:extLst>
              <a:ext uri="{FF2B5EF4-FFF2-40B4-BE49-F238E27FC236}">
                <a16:creationId xmlns:a16="http://schemas.microsoft.com/office/drawing/2014/main" xmlns="" id="{FC151AC9-2991-4E64-880E-0B0D783B4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665839" y="1530480"/>
            <a:ext cx="4053986" cy="4169343"/>
          </a:xfrm>
          <a:prstGeom prst="rect">
            <a:avLst/>
          </a:prstGeom>
        </p:spPr>
      </p:pic>
      <p:sp>
        <p:nvSpPr>
          <p:cNvPr id="29" name="Rectangle 3">
            <a:extLst>
              <a:ext uri="{FF2B5EF4-FFF2-40B4-BE49-F238E27FC236}">
                <a16:creationId xmlns:a16="http://schemas.microsoft.com/office/drawing/2014/main" xmlns="" id="{612E42B2-D02A-4B35-8F49-4CFD3386BAEC}"/>
              </a:ext>
            </a:extLst>
          </p:cNvPr>
          <p:cNvSpPr txBox="1">
            <a:spLocks noChangeArrowheads="1"/>
          </p:cNvSpPr>
          <p:nvPr/>
        </p:nvSpPr>
        <p:spPr>
          <a:xfrm>
            <a:off x="2109621" y="2598379"/>
            <a:ext cx="3331973" cy="21602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如果一名学生的基本信息包括学号、姓名和入三科成绩，就可以定义一个学生结构体类型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xmlns="" id="{FD3DFAC7-DF17-4BC8-A260-F9D3BD498B8E}"/>
              </a:ext>
            </a:extLst>
          </p:cNvPr>
          <p:cNvSpPr txBox="1"/>
          <p:nvPr/>
        </p:nvSpPr>
        <p:spPr>
          <a:xfrm>
            <a:off x="6570099" y="1993950"/>
            <a:ext cx="4490789" cy="3183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	struct Student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	{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		char num[8];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		char name[10];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		int score[3];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latin typeface="Times New Roman" panose="02020603050405020304" pitchFamily="18" charset="0"/>
                <a:ea typeface="宋体" pitchFamily="2" charset="-122"/>
                <a:cs typeface="Times New Roman" panose="02020603050405020304" pitchFamily="18" charset="0"/>
              </a:rPr>
              <a:t>	};</a:t>
            </a:r>
          </a:p>
        </p:txBody>
      </p:sp>
      <p:grpSp>
        <p:nvGrpSpPr>
          <p:cNvPr id="5" name="组合 32">
            <a:extLst>
              <a:ext uri="{FF2B5EF4-FFF2-40B4-BE49-F238E27FC236}">
                <a16:creationId xmlns:a16="http://schemas.microsoft.com/office/drawing/2014/main" xmlns="" id="{E926675D-6372-4CEA-A85B-18D736D98191}"/>
              </a:ext>
            </a:extLst>
          </p:cNvPr>
          <p:cNvGrpSpPr/>
          <p:nvPr/>
        </p:nvGrpSpPr>
        <p:grpSpPr>
          <a:xfrm>
            <a:off x="6264107" y="1509028"/>
            <a:ext cx="4457540" cy="4111057"/>
            <a:chOff x="4188196" y="2127479"/>
            <a:chExt cx="3910692" cy="3650794"/>
          </a:xfrm>
        </p:grpSpPr>
        <p:grpSp>
          <p:nvGrpSpPr>
            <p:cNvPr id="6" name="组合 34">
              <a:extLst>
                <a:ext uri="{FF2B5EF4-FFF2-40B4-BE49-F238E27FC236}">
                  <a16:creationId xmlns:a16="http://schemas.microsoft.com/office/drawing/2014/main" xmlns="" id="{74F5A7BF-4E0E-44A1-B7F1-53E7D1F673E0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11" name="任意多边形 93">
                <a:extLst>
                  <a:ext uri="{FF2B5EF4-FFF2-40B4-BE49-F238E27FC236}">
                    <a16:creationId xmlns:a16="http://schemas.microsoft.com/office/drawing/2014/main" xmlns="" id="{054C73B3-FEE2-4FC8-BA04-B330A5785312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矩形: 圆角 46">
                <a:extLst>
                  <a:ext uri="{FF2B5EF4-FFF2-40B4-BE49-F238E27FC236}">
                    <a16:creationId xmlns:a16="http://schemas.microsoft.com/office/drawing/2014/main" xmlns="" id="{F28E6761-54FC-453B-A67B-E51D2BFB9A47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" name="任意多边形 93">
                <a:extLst>
                  <a:ext uri="{FF2B5EF4-FFF2-40B4-BE49-F238E27FC236}">
                    <a16:creationId xmlns:a16="http://schemas.microsoft.com/office/drawing/2014/main" xmlns="" id="{FCA5037F-65E9-4A1E-BD03-8B4602D7F3E8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4" name="任意多边形 93">
                <a:extLst>
                  <a:ext uri="{FF2B5EF4-FFF2-40B4-BE49-F238E27FC236}">
                    <a16:creationId xmlns:a16="http://schemas.microsoft.com/office/drawing/2014/main" xmlns="" id="{46052271-85FB-4B10-A601-CA86434B6041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" name="任意多边形 93">
                <a:extLst>
                  <a:ext uri="{FF2B5EF4-FFF2-40B4-BE49-F238E27FC236}">
                    <a16:creationId xmlns:a16="http://schemas.microsoft.com/office/drawing/2014/main" xmlns="" id="{8D7B3083-69D1-4E09-B373-26525E86D9FE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7" name="直接连接符 39">
              <a:extLst>
                <a:ext uri="{FF2B5EF4-FFF2-40B4-BE49-F238E27FC236}">
                  <a16:creationId xmlns:a16="http://schemas.microsoft.com/office/drawing/2014/main" xmlns="" id="{C03C348C-8BD8-424A-93D5-F2EFF1F45435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40">
              <a:extLst>
                <a:ext uri="{FF2B5EF4-FFF2-40B4-BE49-F238E27FC236}">
                  <a16:creationId xmlns:a16="http://schemas.microsoft.com/office/drawing/2014/main" xmlns="" id="{73BE4E6A-58F0-4A3A-8A97-80459143D2EA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41">
              <a:extLst>
                <a:ext uri="{FF2B5EF4-FFF2-40B4-BE49-F238E27FC236}">
                  <a16:creationId xmlns:a16="http://schemas.microsoft.com/office/drawing/2014/main" xmlns="" id="{441FD1F2-8DC2-460A-9D63-0E976561F7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43">
              <a:extLst>
                <a:ext uri="{FF2B5EF4-FFF2-40B4-BE49-F238E27FC236}">
                  <a16:creationId xmlns:a16="http://schemas.microsoft.com/office/drawing/2014/main" xmlns="" id="{4FD1B8FE-5E31-4930-A977-616DCCDA37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11571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DDFB0FDA-09F5-47CD-A821-5BFCA4BC3911}"/>
              </a:ext>
            </a:extLst>
          </p:cNvPr>
          <p:cNvGrpSpPr/>
          <p:nvPr/>
        </p:nvGrpSpPr>
        <p:grpSpPr>
          <a:xfrm>
            <a:off x="952929" y="1041928"/>
            <a:ext cx="4224563" cy="1013743"/>
            <a:chOff x="981504" y="4156603"/>
            <a:chExt cx="4224563" cy="1013743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xmlns="" id="{C988113D-4805-49D2-8C89-B1551BDF14BA}"/>
                </a:ext>
              </a:extLst>
            </p:cNvPr>
            <p:cNvSpPr/>
            <p:nvPr/>
          </p:nvSpPr>
          <p:spPr>
            <a:xfrm>
              <a:off x="981505" y="4197944"/>
              <a:ext cx="4193999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流程图: 手动输入 33">
              <a:extLst>
                <a:ext uri="{FF2B5EF4-FFF2-40B4-BE49-F238E27FC236}">
                  <a16:creationId xmlns:a16="http://schemas.microsoft.com/office/drawing/2014/main" xmlns="" id="{3F413ABA-6DF8-4022-88C3-5B0D36EE9DE9}"/>
                </a:ext>
              </a:extLst>
            </p:cNvPr>
            <p:cNvSpPr/>
            <p:nvPr/>
          </p:nvSpPr>
          <p:spPr>
            <a:xfrm rot="5400000">
              <a:off x="1130551" y="4007556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xmlns="" id="{BD9E56CB-1E73-4BE3-B43B-AA129853ABE9}"/>
                </a:ext>
              </a:extLst>
            </p:cNvPr>
            <p:cNvSpPr txBox="1"/>
            <p:nvPr/>
          </p:nvSpPr>
          <p:spPr>
            <a:xfrm>
              <a:off x="1105577" y="4419129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xmlns="" id="{008A0E9E-3376-4C23-B62E-455CBCE5ED48}"/>
                </a:ext>
              </a:extLst>
            </p:cNvPr>
            <p:cNvSpPr txBox="1"/>
            <p:nvPr/>
          </p:nvSpPr>
          <p:spPr>
            <a:xfrm>
              <a:off x="2357435" y="4411102"/>
              <a:ext cx="26443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结构体变量的定义</a:t>
              </a:r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xmlns="" id="{48539F4E-DB5A-4EAD-9284-44F268B8BE6C}"/>
                </a:ext>
              </a:extLst>
            </p:cNvPr>
            <p:cNvGrpSpPr/>
            <p:nvPr/>
          </p:nvGrpSpPr>
          <p:grpSpPr>
            <a:xfrm>
              <a:off x="5144410" y="4170512"/>
              <a:ext cx="61657" cy="165397"/>
              <a:chOff x="6181413" y="1023323"/>
              <a:chExt cx="152814" cy="165397"/>
            </a:xfrm>
          </p:grpSpPr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xmlns="" id="{6D2AEB3B-46C1-4F2F-9A50-C48E6B16EA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xmlns="" id="{D33F7A84-D759-42BD-875A-7BD92A5D85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xmlns="" id="{0DE288AF-B722-40AA-9988-2FC39F33109C}"/>
                </a:ext>
              </a:extLst>
            </p:cNvPr>
            <p:cNvGrpSpPr/>
            <p:nvPr/>
          </p:nvGrpSpPr>
          <p:grpSpPr>
            <a:xfrm rot="5400000">
              <a:off x="5086994" y="5027759"/>
              <a:ext cx="152814" cy="66734"/>
              <a:chOff x="6186411" y="1028702"/>
              <a:chExt cx="152814" cy="165397"/>
            </a:xfrm>
          </p:grpSpPr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xmlns="" id="{D00A1F3A-380C-482F-99EF-B5CE777E20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xmlns="" id="{87816949-D532-48EC-A3DA-06122C61D5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9060F726-EC76-45F2-B051-E0903DBA80C1}"/>
              </a:ext>
            </a:extLst>
          </p:cNvPr>
          <p:cNvGrpSpPr/>
          <p:nvPr/>
        </p:nvGrpSpPr>
        <p:grpSpPr>
          <a:xfrm>
            <a:off x="2551936" y="2712941"/>
            <a:ext cx="7519604" cy="3198971"/>
            <a:chOff x="2551936" y="2712942"/>
            <a:chExt cx="7519604" cy="2574420"/>
          </a:xfrm>
        </p:grpSpPr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xmlns="" id="{63CEF28A-F3DE-446D-8056-FC79EBAEC96B}"/>
                </a:ext>
              </a:extLst>
            </p:cNvPr>
            <p:cNvGrpSpPr/>
            <p:nvPr/>
          </p:nvGrpSpPr>
          <p:grpSpPr>
            <a:xfrm rot="10800000" flipH="1">
              <a:off x="2551936" y="2712942"/>
              <a:ext cx="7088127" cy="2312688"/>
              <a:chOff x="850263" y="1552756"/>
              <a:chExt cx="13416557" cy="4877076"/>
            </a:xfrm>
          </p:grpSpPr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xmlns="" id="{84864169-2224-4E82-8ECA-79574F138733}"/>
                  </a:ext>
                </a:extLst>
              </p:cNvPr>
              <p:cNvGrpSpPr/>
              <p:nvPr/>
            </p:nvGrpSpPr>
            <p:grpSpPr>
              <a:xfrm>
                <a:off x="850263" y="1552756"/>
                <a:ext cx="13416557" cy="4877076"/>
                <a:chOff x="850263" y="1552756"/>
                <a:chExt cx="13416557" cy="4877076"/>
              </a:xfrm>
            </p:grpSpPr>
            <p:sp>
              <p:nvSpPr>
                <p:cNvPr id="48" name="任意多边形 3">
                  <a:extLst>
                    <a:ext uri="{FF2B5EF4-FFF2-40B4-BE49-F238E27FC236}">
                      <a16:creationId xmlns:a16="http://schemas.microsoft.com/office/drawing/2014/main" xmlns="" id="{E7E1EBB6-100D-4939-BD29-597DA1FAC9A3}"/>
                    </a:ext>
                  </a:extLst>
                </p:cNvPr>
                <p:cNvSpPr/>
                <p:nvPr/>
              </p:nvSpPr>
              <p:spPr>
                <a:xfrm>
                  <a:off x="850263" y="1552756"/>
                  <a:ext cx="13416557" cy="4877076"/>
                </a:xfrm>
                <a:custGeom>
                  <a:avLst/>
                  <a:gdLst>
                    <a:gd name="connsiteX0" fmla="*/ 7831355 w 10491473"/>
                    <a:gd name="connsiteY0" fmla="*/ 0 h 4877076"/>
                    <a:gd name="connsiteX1" fmla="*/ 9266735 w 10491473"/>
                    <a:gd name="connsiteY1" fmla="*/ 0 h 4877076"/>
                    <a:gd name="connsiteX2" fmla="*/ 9506378 w 10491473"/>
                    <a:gd name="connsiteY2" fmla="*/ 273194 h 4877076"/>
                    <a:gd name="connsiteX3" fmla="*/ 9724144 w 10491473"/>
                    <a:gd name="connsiteY3" fmla="*/ 273194 h 4877076"/>
                    <a:gd name="connsiteX4" fmla="*/ 10491473 w 10491473"/>
                    <a:gd name="connsiteY4" fmla="*/ 1040523 h 4877076"/>
                    <a:gd name="connsiteX5" fmla="*/ 10491473 w 10491473"/>
                    <a:gd name="connsiteY5" fmla="*/ 4877076 h 4877076"/>
                    <a:gd name="connsiteX6" fmla="*/ 10083708 w 10491473"/>
                    <a:gd name="connsiteY6" fmla="*/ 4877076 h 4877076"/>
                    <a:gd name="connsiteX7" fmla="*/ 9976858 w 10491473"/>
                    <a:gd name="connsiteY7" fmla="*/ 4718650 h 4877076"/>
                    <a:gd name="connsiteX8" fmla="*/ 9017366 w 10491473"/>
                    <a:gd name="connsiteY8" fmla="*/ 4718650 h 4877076"/>
                    <a:gd name="connsiteX9" fmla="*/ 8910516 w 10491473"/>
                    <a:gd name="connsiteY9" fmla="*/ 4877076 h 4877076"/>
                    <a:gd name="connsiteX10" fmla="*/ 767329 w 10491473"/>
                    <a:gd name="connsiteY10" fmla="*/ 4877076 h 4877076"/>
                    <a:gd name="connsiteX11" fmla="*/ 0 w 10491473"/>
                    <a:gd name="connsiteY11" fmla="*/ 4109747 h 4877076"/>
                    <a:gd name="connsiteX12" fmla="*/ 0 w 10491473"/>
                    <a:gd name="connsiteY12" fmla="*/ 3233529 h 4877076"/>
                    <a:gd name="connsiteX13" fmla="*/ 177598 w 10491473"/>
                    <a:gd name="connsiteY13" fmla="*/ 3068263 h 4877076"/>
                    <a:gd name="connsiteX14" fmla="*/ 177598 w 10491473"/>
                    <a:gd name="connsiteY14" fmla="*/ 2401062 h 4877076"/>
                    <a:gd name="connsiteX15" fmla="*/ 0 w 10491473"/>
                    <a:gd name="connsiteY15" fmla="*/ 2235796 h 4877076"/>
                    <a:gd name="connsiteX16" fmla="*/ 0 w 10491473"/>
                    <a:gd name="connsiteY16" fmla="*/ 273194 h 4877076"/>
                    <a:gd name="connsiteX17" fmla="*/ 433369 w 10491473"/>
                    <a:gd name="connsiteY17" fmla="*/ 273194 h 4877076"/>
                    <a:gd name="connsiteX18" fmla="*/ 673292 w 10491473"/>
                    <a:gd name="connsiteY18" fmla="*/ 1376 h 4877076"/>
                    <a:gd name="connsiteX19" fmla="*/ 2113993 w 10491473"/>
                    <a:gd name="connsiteY19" fmla="*/ 1376 h 4877076"/>
                    <a:gd name="connsiteX20" fmla="*/ 2353916 w 10491473"/>
                    <a:gd name="connsiteY20" fmla="*/ 273194 h 4877076"/>
                    <a:gd name="connsiteX21" fmla="*/ 7591712 w 10491473"/>
                    <a:gd name="connsiteY21" fmla="*/ 273194 h 4877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10491473" h="4877076">
                      <a:moveTo>
                        <a:pt x="7831355" y="0"/>
                      </a:moveTo>
                      <a:lnTo>
                        <a:pt x="9266735" y="0"/>
                      </a:lnTo>
                      <a:lnTo>
                        <a:pt x="9506378" y="273194"/>
                      </a:lnTo>
                      <a:lnTo>
                        <a:pt x="9724144" y="273194"/>
                      </a:lnTo>
                      <a:lnTo>
                        <a:pt x="10491473" y="1040523"/>
                      </a:lnTo>
                      <a:lnTo>
                        <a:pt x="10491473" y="4877076"/>
                      </a:lnTo>
                      <a:lnTo>
                        <a:pt x="10083708" y="4877076"/>
                      </a:lnTo>
                      <a:lnTo>
                        <a:pt x="9976858" y="4718650"/>
                      </a:lnTo>
                      <a:lnTo>
                        <a:pt x="9017366" y="4718650"/>
                      </a:lnTo>
                      <a:lnTo>
                        <a:pt x="8910516" y="4877076"/>
                      </a:lnTo>
                      <a:lnTo>
                        <a:pt x="767329" y="4877076"/>
                      </a:lnTo>
                      <a:lnTo>
                        <a:pt x="0" y="4109747"/>
                      </a:lnTo>
                      <a:lnTo>
                        <a:pt x="0" y="3233529"/>
                      </a:lnTo>
                      <a:lnTo>
                        <a:pt x="177598" y="3068263"/>
                      </a:lnTo>
                      <a:lnTo>
                        <a:pt x="177598" y="2401062"/>
                      </a:lnTo>
                      <a:lnTo>
                        <a:pt x="0" y="2235796"/>
                      </a:lnTo>
                      <a:lnTo>
                        <a:pt x="0" y="273194"/>
                      </a:lnTo>
                      <a:lnTo>
                        <a:pt x="433369" y="273194"/>
                      </a:lnTo>
                      <a:lnTo>
                        <a:pt x="673292" y="1376"/>
                      </a:lnTo>
                      <a:lnTo>
                        <a:pt x="2113993" y="1376"/>
                      </a:lnTo>
                      <a:lnTo>
                        <a:pt x="2353916" y="273194"/>
                      </a:lnTo>
                      <a:lnTo>
                        <a:pt x="7591712" y="273194"/>
                      </a:lnTo>
                      <a:close/>
                    </a:path>
                  </a:pathLst>
                </a:cu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 dirty="0"/>
                </a:p>
              </p:txBody>
            </p:sp>
            <p:grpSp>
              <p:nvGrpSpPr>
                <p:cNvPr id="49" name="组合 48">
                  <a:extLst>
                    <a:ext uri="{FF2B5EF4-FFF2-40B4-BE49-F238E27FC236}">
                      <a16:creationId xmlns:a16="http://schemas.microsoft.com/office/drawing/2014/main" xmlns="" id="{38F7065E-3CE0-4610-AB9B-09B364B78C1D}"/>
                    </a:ext>
                  </a:extLst>
                </p:cNvPr>
                <p:cNvGrpSpPr/>
                <p:nvPr/>
              </p:nvGrpSpPr>
              <p:grpSpPr>
                <a:xfrm flipH="1">
                  <a:off x="11116151" y="1613603"/>
                  <a:ext cx="1573213" cy="303301"/>
                  <a:chOff x="6149102" y="1612916"/>
                  <a:chExt cx="1547286" cy="303301"/>
                </a:xfrm>
              </p:grpSpPr>
              <p:sp>
                <p:nvSpPr>
                  <p:cNvPr id="52" name="平行四边形 51">
                    <a:extLst>
                      <a:ext uri="{FF2B5EF4-FFF2-40B4-BE49-F238E27FC236}">
                        <a16:creationId xmlns:a16="http://schemas.microsoft.com/office/drawing/2014/main" xmlns="" id="{7328A55A-0F56-4F89-B7DA-F41D37DEB83B}"/>
                      </a:ext>
                    </a:extLst>
                  </p:cNvPr>
                  <p:cNvSpPr/>
                  <p:nvPr/>
                </p:nvSpPr>
                <p:spPr>
                  <a:xfrm>
                    <a:off x="7105480" y="1612916"/>
                    <a:ext cx="590908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</a:endParaRPr>
                  </a:p>
                </p:txBody>
              </p:sp>
              <p:sp>
                <p:nvSpPr>
                  <p:cNvPr id="53" name="平行四边形 52">
                    <a:extLst>
                      <a:ext uri="{FF2B5EF4-FFF2-40B4-BE49-F238E27FC236}">
                        <a16:creationId xmlns:a16="http://schemas.microsoft.com/office/drawing/2014/main" xmlns="" id="{54434548-7991-442D-93EE-B831CC839DAC}"/>
                      </a:ext>
                    </a:extLst>
                  </p:cNvPr>
                  <p:cNvSpPr/>
                  <p:nvPr/>
                </p:nvSpPr>
                <p:spPr>
                  <a:xfrm>
                    <a:off x="6633990" y="1612916"/>
                    <a:ext cx="590908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</a:endParaRPr>
                  </a:p>
                </p:txBody>
              </p:sp>
              <p:sp>
                <p:nvSpPr>
                  <p:cNvPr id="54" name="平行四边形 53">
                    <a:extLst>
                      <a:ext uri="{FF2B5EF4-FFF2-40B4-BE49-F238E27FC236}">
                        <a16:creationId xmlns:a16="http://schemas.microsoft.com/office/drawing/2014/main" xmlns="" id="{AD58A522-91CB-4AAC-8BB1-C0575F5C3A84}"/>
                      </a:ext>
                    </a:extLst>
                  </p:cNvPr>
                  <p:cNvSpPr/>
                  <p:nvPr/>
                </p:nvSpPr>
                <p:spPr>
                  <a:xfrm>
                    <a:off x="6149102" y="1612916"/>
                    <a:ext cx="590910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</a:endParaRPr>
                  </a:p>
                </p:txBody>
              </p:sp>
            </p:grpSp>
          </p:grpSp>
          <p:sp>
            <p:nvSpPr>
              <p:cNvPr id="45" name="平行四边形 44">
                <a:extLst>
                  <a:ext uri="{FF2B5EF4-FFF2-40B4-BE49-F238E27FC236}">
                    <a16:creationId xmlns:a16="http://schemas.microsoft.com/office/drawing/2014/main" xmlns="" id="{B1F96E20-472C-4EBD-ACA1-A83194EACE16}"/>
                  </a:ext>
                </a:extLst>
              </p:cNvPr>
              <p:cNvSpPr/>
              <p:nvPr/>
            </p:nvSpPr>
            <p:spPr>
              <a:xfrm>
                <a:off x="1787177" y="1614290"/>
                <a:ext cx="590909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</a:endParaRPr>
              </a:p>
            </p:txBody>
          </p:sp>
          <p:sp>
            <p:nvSpPr>
              <p:cNvPr id="46" name="平行四边形 45">
                <a:extLst>
                  <a:ext uri="{FF2B5EF4-FFF2-40B4-BE49-F238E27FC236}">
                    <a16:creationId xmlns:a16="http://schemas.microsoft.com/office/drawing/2014/main" xmlns="" id="{C34181A8-AF4E-4253-8E8E-14AB8A6D835F}"/>
                  </a:ext>
                </a:extLst>
              </p:cNvPr>
              <p:cNvSpPr/>
              <p:nvPr/>
            </p:nvSpPr>
            <p:spPr>
              <a:xfrm>
                <a:off x="2272064" y="1614290"/>
                <a:ext cx="590909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</a:endParaRPr>
              </a:p>
            </p:txBody>
          </p:sp>
          <p:sp>
            <p:nvSpPr>
              <p:cNvPr id="47" name="平行四边形 46">
                <a:extLst>
                  <a:ext uri="{FF2B5EF4-FFF2-40B4-BE49-F238E27FC236}">
                    <a16:creationId xmlns:a16="http://schemas.microsoft.com/office/drawing/2014/main" xmlns="" id="{1205AB8F-3DB3-4637-875E-69C6806A7E7C}"/>
                  </a:ext>
                </a:extLst>
              </p:cNvPr>
              <p:cNvSpPr/>
              <p:nvPr/>
            </p:nvSpPr>
            <p:spPr>
              <a:xfrm>
                <a:off x="2743553" y="1614290"/>
                <a:ext cx="590909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</a:endParaRPr>
              </a:p>
            </p:txBody>
          </p:sp>
        </p:grpSp>
        <p:sp>
          <p:nvSpPr>
            <p:cNvPr id="55" name="Rectangle 3">
              <a:extLst>
                <a:ext uri="{FF2B5EF4-FFF2-40B4-BE49-F238E27FC236}">
                  <a16:creationId xmlns:a16="http://schemas.microsoft.com/office/drawing/2014/main" xmlns="" id="{446BDE8E-35DE-41A6-A41E-D24866E285FB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3303089" y="3127123"/>
              <a:ext cx="6768451" cy="2160239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前面定义结构体类型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Student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后，就可以利用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Student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类型定义结构体变量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:</a:t>
              </a:r>
            </a:p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                        </a:t>
              </a:r>
            </a:p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	Student s;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0582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DDFB0FDA-09F5-47CD-A821-5BFCA4BC3911}"/>
              </a:ext>
            </a:extLst>
          </p:cNvPr>
          <p:cNvGrpSpPr/>
          <p:nvPr/>
        </p:nvGrpSpPr>
        <p:grpSpPr>
          <a:xfrm>
            <a:off x="919009" y="1238012"/>
            <a:ext cx="4577538" cy="1013743"/>
            <a:chOff x="981504" y="4156603"/>
            <a:chExt cx="4318072" cy="1013743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xmlns="" id="{C988113D-4805-49D2-8C89-B1551BDF14BA}"/>
                </a:ext>
              </a:extLst>
            </p:cNvPr>
            <p:cNvSpPr/>
            <p:nvPr/>
          </p:nvSpPr>
          <p:spPr>
            <a:xfrm>
              <a:off x="981505" y="4197944"/>
              <a:ext cx="4193999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流程图: 手动输入 33">
              <a:extLst>
                <a:ext uri="{FF2B5EF4-FFF2-40B4-BE49-F238E27FC236}">
                  <a16:creationId xmlns:a16="http://schemas.microsoft.com/office/drawing/2014/main" xmlns="" id="{3F413ABA-6DF8-4022-88C3-5B0D36EE9DE9}"/>
                </a:ext>
              </a:extLst>
            </p:cNvPr>
            <p:cNvSpPr/>
            <p:nvPr/>
          </p:nvSpPr>
          <p:spPr>
            <a:xfrm rot="5400000">
              <a:off x="1130551" y="4007556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xmlns="" id="{BD9E56CB-1E73-4BE3-B43B-AA129853ABE9}"/>
                </a:ext>
              </a:extLst>
            </p:cNvPr>
            <p:cNvSpPr txBox="1"/>
            <p:nvPr/>
          </p:nvSpPr>
          <p:spPr>
            <a:xfrm>
              <a:off x="1105577" y="4419129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xmlns="" id="{008A0E9E-3376-4C23-B62E-455CBCE5ED48}"/>
                </a:ext>
              </a:extLst>
            </p:cNvPr>
            <p:cNvSpPr txBox="1"/>
            <p:nvPr/>
          </p:nvSpPr>
          <p:spPr>
            <a:xfrm>
              <a:off x="2357435" y="4411102"/>
              <a:ext cx="29421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结构体变量的初始化</a:t>
              </a:r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xmlns="" id="{48539F4E-DB5A-4EAD-9284-44F268B8BE6C}"/>
                </a:ext>
              </a:extLst>
            </p:cNvPr>
            <p:cNvGrpSpPr/>
            <p:nvPr/>
          </p:nvGrpSpPr>
          <p:grpSpPr>
            <a:xfrm>
              <a:off x="5144410" y="4170512"/>
              <a:ext cx="61657" cy="165397"/>
              <a:chOff x="6181413" y="1023323"/>
              <a:chExt cx="152814" cy="165397"/>
            </a:xfrm>
          </p:grpSpPr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xmlns="" id="{6D2AEB3B-46C1-4F2F-9A50-C48E6B16EA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xmlns="" id="{D33F7A84-D759-42BD-875A-7BD92A5D85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xmlns="" id="{0DE288AF-B722-40AA-9988-2FC39F33109C}"/>
                </a:ext>
              </a:extLst>
            </p:cNvPr>
            <p:cNvGrpSpPr/>
            <p:nvPr/>
          </p:nvGrpSpPr>
          <p:grpSpPr>
            <a:xfrm rot="5400000">
              <a:off x="5086994" y="5027759"/>
              <a:ext cx="152814" cy="66734"/>
              <a:chOff x="6186411" y="1028702"/>
              <a:chExt cx="152814" cy="165397"/>
            </a:xfrm>
          </p:grpSpPr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xmlns="" id="{D00A1F3A-380C-482F-99EF-B5CE777E20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xmlns="" id="{87816949-D532-48EC-A3DA-06122C61D5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9060F726-EC76-45F2-B051-E0903DBA80C1}"/>
              </a:ext>
            </a:extLst>
          </p:cNvPr>
          <p:cNvGrpSpPr/>
          <p:nvPr/>
        </p:nvGrpSpPr>
        <p:grpSpPr>
          <a:xfrm>
            <a:off x="1122630" y="2905679"/>
            <a:ext cx="10411483" cy="1883603"/>
            <a:chOff x="1521540" y="2712942"/>
            <a:chExt cx="9027325" cy="2312688"/>
          </a:xfrm>
        </p:grpSpPr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xmlns="" id="{63CEF28A-F3DE-446D-8056-FC79EBAEC96B}"/>
                </a:ext>
              </a:extLst>
            </p:cNvPr>
            <p:cNvGrpSpPr/>
            <p:nvPr/>
          </p:nvGrpSpPr>
          <p:grpSpPr>
            <a:xfrm rot="10800000" flipH="1">
              <a:off x="1521540" y="2712942"/>
              <a:ext cx="9027325" cy="2312688"/>
              <a:chOff x="-1100092" y="1552755"/>
              <a:chExt cx="17087113" cy="4877075"/>
            </a:xfrm>
          </p:grpSpPr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xmlns="" id="{84864169-2224-4E82-8ECA-79574F138733}"/>
                  </a:ext>
                </a:extLst>
              </p:cNvPr>
              <p:cNvGrpSpPr/>
              <p:nvPr/>
            </p:nvGrpSpPr>
            <p:grpSpPr>
              <a:xfrm>
                <a:off x="-1100092" y="1552755"/>
                <a:ext cx="17087113" cy="4877075"/>
                <a:chOff x="-1100092" y="1552755"/>
                <a:chExt cx="17087113" cy="4877075"/>
              </a:xfrm>
            </p:grpSpPr>
            <p:sp>
              <p:nvSpPr>
                <p:cNvPr id="48" name="任意多边形 3">
                  <a:extLst>
                    <a:ext uri="{FF2B5EF4-FFF2-40B4-BE49-F238E27FC236}">
                      <a16:creationId xmlns:a16="http://schemas.microsoft.com/office/drawing/2014/main" xmlns="" id="{E7E1EBB6-100D-4939-BD29-597DA1FAC9A3}"/>
                    </a:ext>
                  </a:extLst>
                </p:cNvPr>
                <p:cNvSpPr/>
                <p:nvPr/>
              </p:nvSpPr>
              <p:spPr>
                <a:xfrm>
                  <a:off x="-1100092" y="1552755"/>
                  <a:ext cx="17087113" cy="4877075"/>
                </a:xfrm>
                <a:custGeom>
                  <a:avLst/>
                  <a:gdLst>
                    <a:gd name="connsiteX0" fmla="*/ 7831355 w 10491473"/>
                    <a:gd name="connsiteY0" fmla="*/ 0 h 4877076"/>
                    <a:gd name="connsiteX1" fmla="*/ 9266735 w 10491473"/>
                    <a:gd name="connsiteY1" fmla="*/ 0 h 4877076"/>
                    <a:gd name="connsiteX2" fmla="*/ 9506378 w 10491473"/>
                    <a:gd name="connsiteY2" fmla="*/ 273194 h 4877076"/>
                    <a:gd name="connsiteX3" fmla="*/ 9724144 w 10491473"/>
                    <a:gd name="connsiteY3" fmla="*/ 273194 h 4877076"/>
                    <a:gd name="connsiteX4" fmla="*/ 10491473 w 10491473"/>
                    <a:gd name="connsiteY4" fmla="*/ 1040523 h 4877076"/>
                    <a:gd name="connsiteX5" fmla="*/ 10491473 w 10491473"/>
                    <a:gd name="connsiteY5" fmla="*/ 4877076 h 4877076"/>
                    <a:gd name="connsiteX6" fmla="*/ 10083708 w 10491473"/>
                    <a:gd name="connsiteY6" fmla="*/ 4877076 h 4877076"/>
                    <a:gd name="connsiteX7" fmla="*/ 9976858 w 10491473"/>
                    <a:gd name="connsiteY7" fmla="*/ 4718650 h 4877076"/>
                    <a:gd name="connsiteX8" fmla="*/ 9017366 w 10491473"/>
                    <a:gd name="connsiteY8" fmla="*/ 4718650 h 4877076"/>
                    <a:gd name="connsiteX9" fmla="*/ 8910516 w 10491473"/>
                    <a:gd name="connsiteY9" fmla="*/ 4877076 h 4877076"/>
                    <a:gd name="connsiteX10" fmla="*/ 767329 w 10491473"/>
                    <a:gd name="connsiteY10" fmla="*/ 4877076 h 4877076"/>
                    <a:gd name="connsiteX11" fmla="*/ 0 w 10491473"/>
                    <a:gd name="connsiteY11" fmla="*/ 4109747 h 4877076"/>
                    <a:gd name="connsiteX12" fmla="*/ 0 w 10491473"/>
                    <a:gd name="connsiteY12" fmla="*/ 3233529 h 4877076"/>
                    <a:gd name="connsiteX13" fmla="*/ 177598 w 10491473"/>
                    <a:gd name="connsiteY13" fmla="*/ 3068263 h 4877076"/>
                    <a:gd name="connsiteX14" fmla="*/ 177598 w 10491473"/>
                    <a:gd name="connsiteY14" fmla="*/ 2401062 h 4877076"/>
                    <a:gd name="connsiteX15" fmla="*/ 0 w 10491473"/>
                    <a:gd name="connsiteY15" fmla="*/ 2235796 h 4877076"/>
                    <a:gd name="connsiteX16" fmla="*/ 0 w 10491473"/>
                    <a:gd name="connsiteY16" fmla="*/ 273194 h 4877076"/>
                    <a:gd name="connsiteX17" fmla="*/ 433369 w 10491473"/>
                    <a:gd name="connsiteY17" fmla="*/ 273194 h 4877076"/>
                    <a:gd name="connsiteX18" fmla="*/ 673292 w 10491473"/>
                    <a:gd name="connsiteY18" fmla="*/ 1376 h 4877076"/>
                    <a:gd name="connsiteX19" fmla="*/ 2113993 w 10491473"/>
                    <a:gd name="connsiteY19" fmla="*/ 1376 h 4877076"/>
                    <a:gd name="connsiteX20" fmla="*/ 2353916 w 10491473"/>
                    <a:gd name="connsiteY20" fmla="*/ 273194 h 4877076"/>
                    <a:gd name="connsiteX21" fmla="*/ 7591712 w 10491473"/>
                    <a:gd name="connsiteY21" fmla="*/ 273194 h 4877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10491473" h="4877076">
                      <a:moveTo>
                        <a:pt x="7831355" y="0"/>
                      </a:moveTo>
                      <a:lnTo>
                        <a:pt x="9266735" y="0"/>
                      </a:lnTo>
                      <a:lnTo>
                        <a:pt x="9506378" y="273194"/>
                      </a:lnTo>
                      <a:lnTo>
                        <a:pt x="9724144" y="273194"/>
                      </a:lnTo>
                      <a:lnTo>
                        <a:pt x="10491473" y="1040523"/>
                      </a:lnTo>
                      <a:lnTo>
                        <a:pt x="10491473" y="4877076"/>
                      </a:lnTo>
                      <a:lnTo>
                        <a:pt x="10083708" y="4877076"/>
                      </a:lnTo>
                      <a:lnTo>
                        <a:pt x="9976858" y="4718650"/>
                      </a:lnTo>
                      <a:lnTo>
                        <a:pt x="9017366" y="4718650"/>
                      </a:lnTo>
                      <a:lnTo>
                        <a:pt x="8910516" y="4877076"/>
                      </a:lnTo>
                      <a:lnTo>
                        <a:pt x="767329" y="4877076"/>
                      </a:lnTo>
                      <a:lnTo>
                        <a:pt x="0" y="4109747"/>
                      </a:lnTo>
                      <a:lnTo>
                        <a:pt x="0" y="3233529"/>
                      </a:lnTo>
                      <a:lnTo>
                        <a:pt x="177598" y="3068263"/>
                      </a:lnTo>
                      <a:lnTo>
                        <a:pt x="177598" y="2401062"/>
                      </a:lnTo>
                      <a:lnTo>
                        <a:pt x="0" y="2235796"/>
                      </a:lnTo>
                      <a:lnTo>
                        <a:pt x="0" y="273194"/>
                      </a:lnTo>
                      <a:lnTo>
                        <a:pt x="433369" y="273194"/>
                      </a:lnTo>
                      <a:lnTo>
                        <a:pt x="673292" y="1376"/>
                      </a:lnTo>
                      <a:lnTo>
                        <a:pt x="2113993" y="1376"/>
                      </a:lnTo>
                      <a:lnTo>
                        <a:pt x="2353916" y="273194"/>
                      </a:lnTo>
                      <a:lnTo>
                        <a:pt x="7591712" y="273194"/>
                      </a:lnTo>
                      <a:close/>
                    </a:path>
                  </a:pathLst>
                </a:cu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 dirty="0"/>
                </a:p>
              </p:txBody>
            </p:sp>
            <p:grpSp>
              <p:nvGrpSpPr>
                <p:cNvPr id="49" name="组合 48">
                  <a:extLst>
                    <a:ext uri="{FF2B5EF4-FFF2-40B4-BE49-F238E27FC236}">
                      <a16:creationId xmlns:a16="http://schemas.microsoft.com/office/drawing/2014/main" xmlns="" id="{38F7065E-3CE0-4610-AB9B-09B364B78C1D}"/>
                    </a:ext>
                  </a:extLst>
                </p:cNvPr>
                <p:cNvGrpSpPr/>
                <p:nvPr/>
              </p:nvGrpSpPr>
              <p:grpSpPr>
                <a:xfrm flipH="1">
                  <a:off x="12016564" y="1613603"/>
                  <a:ext cx="1573214" cy="303301"/>
                  <a:chOff x="5263527" y="1612916"/>
                  <a:chExt cx="1547287" cy="303301"/>
                </a:xfrm>
              </p:grpSpPr>
              <p:sp>
                <p:nvSpPr>
                  <p:cNvPr id="52" name="平行四边形 51">
                    <a:extLst>
                      <a:ext uri="{FF2B5EF4-FFF2-40B4-BE49-F238E27FC236}">
                        <a16:creationId xmlns:a16="http://schemas.microsoft.com/office/drawing/2014/main" xmlns="" id="{7328A55A-0F56-4F89-B7DA-F41D37DEB83B}"/>
                      </a:ext>
                    </a:extLst>
                  </p:cNvPr>
                  <p:cNvSpPr/>
                  <p:nvPr/>
                </p:nvSpPr>
                <p:spPr>
                  <a:xfrm>
                    <a:off x="6219906" y="1612916"/>
                    <a:ext cx="590908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</a:endParaRPr>
                  </a:p>
                </p:txBody>
              </p:sp>
              <p:sp>
                <p:nvSpPr>
                  <p:cNvPr id="53" name="平行四边形 52">
                    <a:extLst>
                      <a:ext uri="{FF2B5EF4-FFF2-40B4-BE49-F238E27FC236}">
                        <a16:creationId xmlns:a16="http://schemas.microsoft.com/office/drawing/2014/main" xmlns="" id="{54434548-7991-442D-93EE-B831CC839DAC}"/>
                      </a:ext>
                    </a:extLst>
                  </p:cNvPr>
                  <p:cNvSpPr/>
                  <p:nvPr/>
                </p:nvSpPr>
                <p:spPr>
                  <a:xfrm>
                    <a:off x="5748411" y="1612916"/>
                    <a:ext cx="590908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</a:endParaRPr>
                  </a:p>
                </p:txBody>
              </p:sp>
              <p:sp>
                <p:nvSpPr>
                  <p:cNvPr id="54" name="平行四边形 53">
                    <a:extLst>
                      <a:ext uri="{FF2B5EF4-FFF2-40B4-BE49-F238E27FC236}">
                        <a16:creationId xmlns:a16="http://schemas.microsoft.com/office/drawing/2014/main" xmlns="" id="{AD58A522-91CB-4AAC-8BB1-C0575F5C3A84}"/>
                      </a:ext>
                    </a:extLst>
                  </p:cNvPr>
                  <p:cNvSpPr/>
                  <p:nvPr/>
                </p:nvSpPr>
                <p:spPr>
                  <a:xfrm>
                    <a:off x="5263527" y="1612916"/>
                    <a:ext cx="590910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</a:endParaRPr>
                  </a:p>
                </p:txBody>
              </p:sp>
            </p:grpSp>
          </p:grpSp>
          <p:sp>
            <p:nvSpPr>
              <p:cNvPr id="45" name="平行四边形 44">
                <a:extLst>
                  <a:ext uri="{FF2B5EF4-FFF2-40B4-BE49-F238E27FC236}">
                    <a16:creationId xmlns:a16="http://schemas.microsoft.com/office/drawing/2014/main" xmlns="" id="{B1F96E20-472C-4EBD-ACA1-A83194EACE16}"/>
                  </a:ext>
                </a:extLst>
              </p:cNvPr>
              <p:cNvSpPr/>
              <p:nvPr/>
            </p:nvSpPr>
            <p:spPr>
              <a:xfrm>
                <a:off x="479425" y="1614291"/>
                <a:ext cx="590908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</a:endParaRPr>
              </a:p>
            </p:txBody>
          </p:sp>
          <p:sp>
            <p:nvSpPr>
              <p:cNvPr id="46" name="平行四边形 45">
                <a:extLst>
                  <a:ext uri="{FF2B5EF4-FFF2-40B4-BE49-F238E27FC236}">
                    <a16:creationId xmlns:a16="http://schemas.microsoft.com/office/drawing/2014/main" xmlns="" id="{C34181A8-AF4E-4253-8E8E-14AB8A6D835F}"/>
                  </a:ext>
                </a:extLst>
              </p:cNvPr>
              <p:cNvSpPr/>
              <p:nvPr/>
            </p:nvSpPr>
            <p:spPr>
              <a:xfrm>
                <a:off x="964312" y="1614291"/>
                <a:ext cx="590908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</a:endParaRPr>
              </a:p>
            </p:txBody>
          </p:sp>
          <p:sp>
            <p:nvSpPr>
              <p:cNvPr id="47" name="平行四边形 46">
                <a:extLst>
                  <a:ext uri="{FF2B5EF4-FFF2-40B4-BE49-F238E27FC236}">
                    <a16:creationId xmlns:a16="http://schemas.microsoft.com/office/drawing/2014/main" xmlns="" id="{1205AB8F-3DB3-4637-875E-69C6806A7E7C}"/>
                  </a:ext>
                </a:extLst>
              </p:cNvPr>
              <p:cNvSpPr/>
              <p:nvPr/>
            </p:nvSpPr>
            <p:spPr>
              <a:xfrm>
                <a:off x="1435801" y="1614291"/>
                <a:ext cx="590908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</a:endParaRPr>
              </a:p>
            </p:txBody>
          </p:sp>
        </p:grpSp>
        <p:sp>
          <p:nvSpPr>
            <p:cNvPr id="55" name="Rectangle 3">
              <a:extLst>
                <a:ext uri="{FF2B5EF4-FFF2-40B4-BE49-F238E27FC236}">
                  <a16:creationId xmlns:a16="http://schemas.microsoft.com/office/drawing/2014/main" xmlns="" id="{446BDE8E-35DE-41A6-A41E-D24866E285FB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2149529" y="2865391"/>
              <a:ext cx="8242341" cy="2160239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zh-CN" altLang="en-US" sz="24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结构体变量的初始化形式为</a:t>
              </a:r>
              <a:r>
                <a:rPr lang="en-US" altLang="zh-CN" sz="24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: </a:t>
              </a:r>
            </a:p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endParaRPr lang="en-US" altLang="zh-CN" sz="2400" dirty="0"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endParaRPr>
            </a:p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en-US" altLang="zh-CN" sz="22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&lt;</a:t>
              </a:r>
              <a:r>
                <a:rPr lang="zh-CN" altLang="en-US" sz="22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结构体类型</a:t>
              </a:r>
              <a:r>
                <a:rPr lang="en-US" altLang="zh-CN" sz="22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&gt; &lt;</a:t>
              </a:r>
              <a:r>
                <a:rPr lang="zh-CN" altLang="en-US" sz="22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结构体变量名</a:t>
              </a:r>
              <a:r>
                <a:rPr lang="en-US" altLang="zh-CN" sz="22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&gt;={</a:t>
              </a:r>
              <a:r>
                <a:rPr lang="zh-CN" altLang="en-US" sz="22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成员</a:t>
              </a:r>
              <a:r>
                <a:rPr lang="en-US" altLang="zh-CN" sz="22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2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初值</a:t>
              </a:r>
              <a:r>
                <a:rPr lang="en-US" altLang="zh-CN" sz="22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, </a:t>
              </a:r>
              <a:r>
                <a:rPr lang="zh-CN" altLang="en-US" sz="22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成员</a:t>
              </a:r>
              <a:r>
                <a:rPr lang="en-US" altLang="zh-CN" sz="22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2</a:t>
              </a:r>
              <a:r>
                <a:rPr lang="zh-CN" altLang="en-US" sz="22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初值</a:t>
              </a:r>
              <a:r>
                <a:rPr lang="en-US" altLang="zh-CN" sz="22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, …, </a:t>
              </a:r>
              <a:r>
                <a:rPr lang="zh-CN" altLang="en-US" sz="22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成员</a:t>
              </a:r>
              <a:r>
                <a:rPr lang="en-US" altLang="zh-CN" sz="2200" dirty="0">
                  <a:latin typeface="Times New Roman" pitchFamily="18" charset="0"/>
                  <a:ea typeface="微软雅黑" pitchFamily="34" charset="-122"/>
                  <a:cs typeface="Times New Roman" pitchFamily="18" charset="0"/>
                </a:rPr>
                <a:t>N</a:t>
              </a:r>
              <a:r>
                <a:rPr lang="zh-CN" altLang="en-US" sz="22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初值</a:t>
              </a:r>
              <a:r>
                <a:rPr lang="en-US" altLang="zh-CN" sz="2200" dirty="0"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};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67918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xmlns="" id="{59145E64-BC86-417C-9529-0E7B851EFF66}"/>
              </a:ext>
            </a:extLst>
          </p:cNvPr>
          <p:cNvGrpSpPr/>
          <p:nvPr/>
        </p:nvGrpSpPr>
        <p:grpSpPr>
          <a:xfrm>
            <a:off x="1382506" y="1860211"/>
            <a:ext cx="9662378" cy="1744639"/>
            <a:chOff x="1208182" y="4896839"/>
            <a:chExt cx="9662378" cy="1326442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xmlns="" id="{E2274EC9-6D26-482E-B90E-7EFAD2C4AFDE}"/>
                </a:ext>
              </a:extLst>
            </p:cNvPr>
            <p:cNvGrpSpPr/>
            <p:nvPr/>
          </p:nvGrpSpPr>
          <p:grpSpPr>
            <a:xfrm>
              <a:off x="1208182" y="4896839"/>
              <a:ext cx="9662378" cy="1237167"/>
              <a:chOff x="4188196" y="2127479"/>
              <a:chExt cx="3910692" cy="3650794"/>
            </a:xfrm>
          </p:grpSpPr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xmlns="" id="{0A6FCA29-AD58-4D20-A6F9-BF2A6442423E}"/>
                  </a:ext>
                </a:extLst>
              </p:cNvPr>
              <p:cNvGrpSpPr/>
              <p:nvPr/>
            </p:nvGrpSpPr>
            <p:grpSpPr>
              <a:xfrm>
                <a:off x="4188196" y="2127479"/>
                <a:ext cx="3910692" cy="3650794"/>
                <a:chOff x="4188196" y="2127479"/>
                <a:chExt cx="3910692" cy="3650794"/>
              </a:xfrm>
            </p:grpSpPr>
            <p:sp>
              <p:nvSpPr>
                <p:cNvPr id="31" name="任意多边形 93">
                  <a:extLst>
                    <a:ext uri="{FF2B5EF4-FFF2-40B4-BE49-F238E27FC236}">
                      <a16:creationId xmlns:a16="http://schemas.microsoft.com/office/drawing/2014/main" xmlns="" id="{4B3F6D3B-8CD5-4080-9718-933E9C222782}"/>
                    </a:ext>
                  </a:extLst>
                </p:cNvPr>
                <p:cNvSpPr/>
                <p:nvPr/>
              </p:nvSpPr>
              <p:spPr>
                <a:xfrm flipH="1" flipV="1">
                  <a:off x="7777063" y="546122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2" name="矩形: 圆角 31">
                  <a:extLst>
                    <a:ext uri="{FF2B5EF4-FFF2-40B4-BE49-F238E27FC236}">
                      <a16:creationId xmlns:a16="http://schemas.microsoft.com/office/drawing/2014/main" xmlns="" id="{72BE10D2-A4B5-49FA-8032-C18AD7A952EE}"/>
                    </a:ext>
                  </a:extLst>
                </p:cNvPr>
                <p:cNvSpPr/>
                <p:nvPr/>
              </p:nvSpPr>
              <p:spPr>
                <a:xfrm>
                  <a:off x="4267200" y="2209801"/>
                  <a:ext cx="3734346" cy="3486150"/>
                </a:xfrm>
                <a:prstGeom prst="roundRect">
                  <a:avLst>
                    <a:gd name="adj" fmla="val 1939"/>
                  </a:avLst>
                </a:pr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0" name="任意多边形 93">
                  <a:extLst>
                    <a:ext uri="{FF2B5EF4-FFF2-40B4-BE49-F238E27FC236}">
                      <a16:creationId xmlns:a16="http://schemas.microsoft.com/office/drawing/2014/main" xmlns="" id="{11C8F987-1426-485B-B580-B9E0A8C69388}"/>
                    </a:ext>
                  </a:extLst>
                </p:cNvPr>
                <p:cNvSpPr/>
                <p:nvPr/>
              </p:nvSpPr>
              <p:spPr>
                <a:xfrm rot="16200000" flipH="1" flipV="1">
                  <a:off x="7774673" y="2129869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任意多边形 93">
                  <a:extLst>
                    <a:ext uri="{FF2B5EF4-FFF2-40B4-BE49-F238E27FC236}">
                      <a16:creationId xmlns:a16="http://schemas.microsoft.com/office/drawing/2014/main" xmlns="" id="{7E6A2E9F-5575-4E44-BE6C-8565575C644E}"/>
                    </a:ext>
                  </a:extLst>
                </p:cNvPr>
                <p:cNvSpPr/>
                <p:nvPr/>
              </p:nvSpPr>
              <p:spPr>
                <a:xfrm rot="10800000" flipH="1" flipV="1">
                  <a:off x="4188196" y="21294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6" name="任意多边形 93">
                  <a:extLst>
                    <a:ext uri="{FF2B5EF4-FFF2-40B4-BE49-F238E27FC236}">
                      <a16:creationId xmlns:a16="http://schemas.microsoft.com/office/drawing/2014/main" xmlns="" id="{4CC4F576-58B4-45D8-955A-585B1928DF73}"/>
                    </a:ext>
                  </a:extLst>
                </p:cNvPr>
                <p:cNvSpPr/>
                <p:nvPr/>
              </p:nvSpPr>
              <p:spPr>
                <a:xfrm rot="5400000" flipH="1" flipV="1">
                  <a:off x="4185924" y="54588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xmlns="" id="{AAC550D9-232B-4435-8A30-375738AC03BE}"/>
                  </a:ext>
                </a:extLst>
              </p:cNvPr>
              <p:cNvCxnSpPr/>
              <p:nvPr/>
            </p:nvCxnSpPr>
            <p:spPr>
              <a:xfrm>
                <a:off x="4563555" y="2148488"/>
                <a:ext cx="3116166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xmlns="" id="{73D33DF2-D5EB-4882-AB1D-8AFC2BB6EBA0}"/>
                  </a:ext>
                </a:extLst>
              </p:cNvPr>
              <p:cNvCxnSpPr/>
              <p:nvPr/>
            </p:nvCxnSpPr>
            <p:spPr>
              <a:xfrm>
                <a:off x="4585815" y="5759223"/>
                <a:ext cx="3116166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xmlns="" id="{2AAA1EBE-4071-447E-BEB0-8D8B5C22B04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07548" y="2543175"/>
                <a:ext cx="1" cy="2828925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xmlns="" id="{80130A37-8EEA-487E-A4AF-3B0D659BBE6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68040" y="2562290"/>
                <a:ext cx="1" cy="2828925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8" name="Rectangle 3">
              <a:extLst>
                <a:ext uri="{FF2B5EF4-FFF2-40B4-BE49-F238E27FC236}">
                  <a16:creationId xmlns:a16="http://schemas.microsoft.com/office/drawing/2014/main" xmlns="" id="{8D284A01-00CC-45A6-BD15-887DCE621731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1712495" y="5171059"/>
              <a:ext cx="8608444" cy="1052222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例如，在上述定义存储结构体变量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s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的同时，可以为其初始化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: </a:t>
              </a:r>
            </a:p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	Student s={"1210101", "</a:t>
              </a:r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Zhangsan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", 78, 90, 82}; </a:t>
              </a:r>
              <a:endParaRPr lang="en-US" altLang="zh-CN" sz="2400" dirty="0">
                <a:solidFill>
                  <a:srgbClr val="EE8945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6995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DDFB0FDA-09F5-47CD-A821-5BFCA4BC3911}"/>
              </a:ext>
            </a:extLst>
          </p:cNvPr>
          <p:cNvGrpSpPr/>
          <p:nvPr/>
        </p:nvGrpSpPr>
        <p:grpSpPr>
          <a:xfrm>
            <a:off x="952929" y="1276806"/>
            <a:ext cx="4577538" cy="1013743"/>
            <a:chOff x="981504" y="4156603"/>
            <a:chExt cx="4318072" cy="1013743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xmlns="" id="{C988113D-4805-49D2-8C89-B1551BDF14BA}"/>
                </a:ext>
              </a:extLst>
            </p:cNvPr>
            <p:cNvSpPr/>
            <p:nvPr/>
          </p:nvSpPr>
          <p:spPr>
            <a:xfrm>
              <a:off x="981505" y="4197944"/>
              <a:ext cx="4193999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流程图: 手动输入 33">
              <a:extLst>
                <a:ext uri="{FF2B5EF4-FFF2-40B4-BE49-F238E27FC236}">
                  <a16:creationId xmlns:a16="http://schemas.microsoft.com/office/drawing/2014/main" xmlns="" id="{3F413ABA-6DF8-4022-88C3-5B0D36EE9DE9}"/>
                </a:ext>
              </a:extLst>
            </p:cNvPr>
            <p:cNvSpPr/>
            <p:nvPr/>
          </p:nvSpPr>
          <p:spPr>
            <a:xfrm rot="5400000">
              <a:off x="1130551" y="4007556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xmlns="" id="{BD9E56CB-1E73-4BE3-B43B-AA129853ABE9}"/>
                </a:ext>
              </a:extLst>
            </p:cNvPr>
            <p:cNvSpPr txBox="1"/>
            <p:nvPr/>
          </p:nvSpPr>
          <p:spPr>
            <a:xfrm>
              <a:off x="1105577" y="4419129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（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xmlns="" id="{008A0E9E-3376-4C23-B62E-455CBCE5ED48}"/>
                </a:ext>
              </a:extLst>
            </p:cNvPr>
            <p:cNvSpPr txBox="1"/>
            <p:nvPr/>
          </p:nvSpPr>
          <p:spPr>
            <a:xfrm>
              <a:off x="2357435" y="4411102"/>
              <a:ext cx="29421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结构体变量的使用</a:t>
              </a:r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xmlns="" id="{48539F4E-DB5A-4EAD-9284-44F268B8BE6C}"/>
                </a:ext>
              </a:extLst>
            </p:cNvPr>
            <p:cNvGrpSpPr/>
            <p:nvPr/>
          </p:nvGrpSpPr>
          <p:grpSpPr>
            <a:xfrm>
              <a:off x="5144410" y="4170512"/>
              <a:ext cx="61657" cy="165397"/>
              <a:chOff x="6181413" y="1023323"/>
              <a:chExt cx="152814" cy="165397"/>
            </a:xfrm>
          </p:grpSpPr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xmlns="" id="{6D2AEB3B-46C1-4F2F-9A50-C48E6B16EA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xmlns="" id="{D33F7A84-D759-42BD-875A-7BD92A5D85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xmlns="" id="{0DE288AF-B722-40AA-9988-2FC39F33109C}"/>
                </a:ext>
              </a:extLst>
            </p:cNvPr>
            <p:cNvGrpSpPr/>
            <p:nvPr/>
          </p:nvGrpSpPr>
          <p:grpSpPr>
            <a:xfrm rot="5400000">
              <a:off x="5086994" y="5027759"/>
              <a:ext cx="152814" cy="66734"/>
              <a:chOff x="6186411" y="1028702"/>
              <a:chExt cx="152814" cy="165397"/>
            </a:xfrm>
          </p:grpSpPr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xmlns="" id="{D00A1F3A-380C-482F-99EF-B5CE777E20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xmlns="" id="{87816949-D532-48EC-A3DA-06122C61D5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9060F726-EC76-45F2-B051-E0903DBA80C1}"/>
              </a:ext>
            </a:extLst>
          </p:cNvPr>
          <p:cNvGrpSpPr/>
          <p:nvPr/>
        </p:nvGrpSpPr>
        <p:grpSpPr>
          <a:xfrm>
            <a:off x="952930" y="2779414"/>
            <a:ext cx="11329607" cy="2708007"/>
            <a:chOff x="2199997" y="2449273"/>
            <a:chExt cx="8091761" cy="2576357"/>
          </a:xfrm>
        </p:grpSpPr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xmlns="" id="{63CEF28A-F3DE-446D-8056-FC79EBAEC96B}"/>
                </a:ext>
              </a:extLst>
            </p:cNvPr>
            <p:cNvGrpSpPr/>
            <p:nvPr/>
          </p:nvGrpSpPr>
          <p:grpSpPr>
            <a:xfrm rot="10800000" flipH="1">
              <a:off x="2551936" y="2449273"/>
              <a:ext cx="7088127" cy="2576357"/>
              <a:chOff x="850263" y="1552755"/>
              <a:chExt cx="13416557" cy="5433108"/>
            </a:xfrm>
          </p:grpSpPr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xmlns="" id="{84864169-2224-4E82-8ECA-79574F138733}"/>
                  </a:ext>
                </a:extLst>
              </p:cNvPr>
              <p:cNvGrpSpPr/>
              <p:nvPr/>
            </p:nvGrpSpPr>
            <p:grpSpPr>
              <a:xfrm>
                <a:off x="850263" y="1552755"/>
                <a:ext cx="13416557" cy="5433108"/>
                <a:chOff x="850263" y="1552755"/>
                <a:chExt cx="13416557" cy="5433108"/>
              </a:xfrm>
            </p:grpSpPr>
            <p:sp>
              <p:nvSpPr>
                <p:cNvPr id="48" name="任意多边形 3">
                  <a:extLst>
                    <a:ext uri="{FF2B5EF4-FFF2-40B4-BE49-F238E27FC236}">
                      <a16:creationId xmlns:a16="http://schemas.microsoft.com/office/drawing/2014/main" xmlns="" id="{E7E1EBB6-100D-4939-BD29-597DA1FAC9A3}"/>
                    </a:ext>
                  </a:extLst>
                </p:cNvPr>
                <p:cNvSpPr/>
                <p:nvPr/>
              </p:nvSpPr>
              <p:spPr>
                <a:xfrm>
                  <a:off x="850263" y="1552755"/>
                  <a:ext cx="13416557" cy="5433108"/>
                </a:xfrm>
                <a:custGeom>
                  <a:avLst/>
                  <a:gdLst>
                    <a:gd name="connsiteX0" fmla="*/ 7831355 w 10491473"/>
                    <a:gd name="connsiteY0" fmla="*/ 0 h 4877076"/>
                    <a:gd name="connsiteX1" fmla="*/ 9266735 w 10491473"/>
                    <a:gd name="connsiteY1" fmla="*/ 0 h 4877076"/>
                    <a:gd name="connsiteX2" fmla="*/ 9506378 w 10491473"/>
                    <a:gd name="connsiteY2" fmla="*/ 273194 h 4877076"/>
                    <a:gd name="connsiteX3" fmla="*/ 9724144 w 10491473"/>
                    <a:gd name="connsiteY3" fmla="*/ 273194 h 4877076"/>
                    <a:gd name="connsiteX4" fmla="*/ 10491473 w 10491473"/>
                    <a:gd name="connsiteY4" fmla="*/ 1040523 h 4877076"/>
                    <a:gd name="connsiteX5" fmla="*/ 10491473 w 10491473"/>
                    <a:gd name="connsiteY5" fmla="*/ 4877076 h 4877076"/>
                    <a:gd name="connsiteX6" fmla="*/ 10083708 w 10491473"/>
                    <a:gd name="connsiteY6" fmla="*/ 4877076 h 4877076"/>
                    <a:gd name="connsiteX7" fmla="*/ 9976858 w 10491473"/>
                    <a:gd name="connsiteY7" fmla="*/ 4718650 h 4877076"/>
                    <a:gd name="connsiteX8" fmla="*/ 9017366 w 10491473"/>
                    <a:gd name="connsiteY8" fmla="*/ 4718650 h 4877076"/>
                    <a:gd name="connsiteX9" fmla="*/ 8910516 w 10491473"/>
                    <a:gd name="connsiteY9" fmla="*/ 4877076 h 4877076"/>
                    <a:gd name="connsiteX10" fmla="*/ 767329 w 10491473"/>
                    <a:gd name="connsiteY10" fmla="*/ 4877076 h 4877076"/>
                    <a:gd name="connsiteX11" fmla="*/ 0 w 10491473"/>
                    <a:gd name="connsiteY11" fmla="*/ 4109747 h 4877076"/>
                    <a:gd name="connsiteX12" fmla="*/ 0 w 10491473"/>
                    <a:gd name="connsiteY12" fmla="*/ 3233529 h 4877076"/>
                    <a:gd name="connsiteX13" fmla="*/ 177598 w 10491473"/>
                    <a:gd name="connsiteY13" fmla="*/ 3068263 h 4877076"/>
                    <a:gd name="connsiteX14" fmla="*/ 177598 w 10491473"/>
                    <a:gd name="connsiteY14" fmla="*/ 2401062 h 4877076"/>
                    <a:gd name="connsiteX15" fmla="*/ 0 w 10491473"/>
                    <a:gd name="connsiteY15" fmla="*/ 2235796 h 4877076"/>
                    <a:gd name="connsiteX16" fmla="*/ 0 w 10491473"/>
                    <a:gd name="connsiteY16" fmla="*/ 273194 h 4877076"/>
                    <a:gd name="connsiteX17" fmla="*/ 433369 w 10491473"/>
                    <a:gd name="connsiteY17" fmla="*/ 273194 h 4877076"/>
                    <a:gd name="connsiteX18" fmla="*/ 673292 w 10491473"/>
                    <a:gd name="connsiteY18" fmla="*/ 1376 h 4877076"/>
                    <a:gd name="connsiteX19" fmla="*/ 2113993 w 10491473"/>
                    <a:gd name="connsiteY19" fmla="*/ 1376 h 4877076"/>
                    <a:gd name="connsiteX20" fmla="*/ 2353916 w 10491473"/>
                    <a:gd name="connsiteY20" fmla="*/ 273194 h 4877076"/>
                    <a:gd name="connsiteX21" fmla="*/ 7591712 w 10491473"/>
                    <a:gd name="connsiteY21" fmla="*/ 273194 h 4877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10491473" h="4877076">
                      <a:moveTo>
                        <a:pt x="7831355" y="0"/>
                      </a:moveTo>
                      <a:lnTo>
                        <a:pt x="9266735" y="0"/>
                      </a:lnTo>
                      <a:lnTo>
                        <a:pt x="9506378" y="273194"/>
                      </a:lnTo>
                      <a:lnTo>
                        <a:pt x="9724144" y="273194"/>
                      </a:lnTo>
                      <a:lnTo>
                        <a:pt x="10491473" y="1040523"/>
                      </a:lnTo>
                      <a:lnTo>
                        <a:pt x="10491473" y="4877076"/>
                      </a:lnTo>
                      <a:lnTo>
                        <a:pt x="10083708" y="4877076"/>
                      </a:lnTo>
                      <a:lnTo>
                        <a:pt x="9976858" y="4718650"/>
                      </a:lnTo>
                      <a:lnTo>
                        <a:pt x="9017366" y="4718650"/>
                      </a:lnTo>
                      <a:lnTo>
                        <a:pt x="8910516" y="4877076"/>
                      </a:lnTo>
                      <a:lnTo>
                        <a:pt x="767329" y="4877076"/>
                      </a:lnTo>
                      <a:lnTo>
                        <a:pt x="0" y="4109747"/>
                      </a:lnTo>
                      <a:lnTo>
                        <a:pt x="0" y="3233529"/>
                      </a:lnTo>
                      <a:lnTo>
                        <a:pt x="177598" y="3068263"/>
                      </a:lnTo>
                      <a:lnTo>
                        <a:pt x="177598" y="2401062"/>
                      </a:lnTo>
                      <a:lnTo>
                        <a:pt x="0" y="2235796"/>
                      </a:lnTo>
                      <a:lnTo>
                        <a:pt x="0" y="273194"/>
                      </a:lnTo>
                      <a:lnTo>
                        <a:pt x="433369" y="273194"/>
                      </a:lnTo>
                      <a:lnTo>
                        <a:pt x="673292" y="1376"/>
                      </a:lnTo>
                      <a:lnTo>
                        <a:pt x="2113993" y="1376"/>
                      </a:lnTo>
                      <a:lnTo>
                        <a:pt x="2353916" y="273194"/>
                      </a:lnTo>
                      <a:lnTo>
                        <a:pt x="7591712" y="273194"/>
                      </a:lnTo>
                      <a:close/>
                    </a:path>
                  </a:pathLst>
                </a:cu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 dirty="0"/>
                </a:p>
              </p:txBody>
            </p:sp>
            <p:grpSp>
              <p:nvGrpSpPr>
                <p:cNvPr id="49" name="组合 48">
                  <a:extLst>
                    <a:ext uri="{FF2B5EF4-FFF2-40B4-BE49-F238E27FC236}">
                      <a16:creationId xmlns:a16="http://schemas.microsoft.com/office/drawing/2014/main" xmlns="" id="{38F7065E-3CE0-4610-AB9B-09B364B78C1D}"/>
                    </a:ext>
                  </a:extLst>
                </p:cNvPr>
                <p:cNvGrpSpPr/>
                <p:nvPr/>
              </p:nvGrpSpPr>
              <p:grpSpPr>
                <a:xfrm flipH="1">
                  <a:off x="11116151" y="1613603"/>
                  <a:ext cx="1573213" cy="303301"/>
                  <a:chOff x="6149102" y="1612916"/>
                  <a:chExt cx="1547286" cy="303301"/>
                </a:xfrm>
              </p:grpSpPr>
              <p:sp>
                <p:nvSpPr>
                  <p:cNvPr id="52" name="平行四边形 51">
                    <a:extLst>
                      <a:ext uri="{FF2B5EF4-FFF2-40B4-BE49-F238E27FC236}">
                        <a16:creationId xmlns:a16="http://schemas.microsoft.com/office/drawing/2014/main" xmlns="" id="{7328A55A-0F56-4F89-B7DA-F41D37DEB83B}"/>
                      </a:ext>
                    </a:extLst>
                  </p:cNvPr>
                  <p:cNvSpPr/>
                  <p:nvPr/>
                </p:nvSpPr>
                <p:spPr>
                  <a:xfrm>
                    <a:off x="7105480" y="1612916"/>
                    <a:ext cx="590908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</a:endParaRPr>
                  </a:p>
                </p:txBody>
              </p:sp>
              <p:sp>
                <p:nvSpPr>
                  <p:cNvPr id="53" name="平行四边形 52">
                    <a:extLst>
                      <a:ext uri="{FF2B5EF4-FFF2-40B4-BE49-F238E27FC236}">
                        <a16:creationId xmlns:a16="http://schemas.microsoft.com/office/drawing/2014/main" xmlns="" id="{54434548-7991-442D-93EE-B831CC839DAC}"/>
                      </a:ext>
                    </a:extLst>
                  </p:cNvPr>
                  <p:cNvSpPr/>
                  <p:nvPr/>
                </p:nvSpPr>
                <p:spPr>
                  <a:xfrm>
                    <a:off x="6633990" y="1612916"/>
                    <a:ext cx="590908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</a:endParaRPr>
                  </a:p>
                </p:txBody>
              </p:sp>
              <p:sp>
                <p:nvSpPr>
                  <p:cNvPr id="54" name="平行四边形 53">
                    <a:extLst>
                      <a:ext uri="{FF2B5EF4-FFF2-40B4-BE49-F238E27FC236}">
                        <a16:creationId xmlns:a16="http://schemas.microsoft.com/office/drawing/2014/main" xmlns="" id="{AD58A522-91CB-4AAC-8BB1-C0575F5C3A84}"/>
                      </a:ext>
                    </a:extLst>
                  </p:cNvPr>
                  <p:cNvSpPr/>
                  <p:nvPr/>
                </p:nvSpPr>
                <p:spPr>
                  <a:xfrm>
                    <a:off x="6149102" y="1612916"/>
                    <a:ext cx="590910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</a:endParaRPr>
                  </a:p>
                </p:txBody>
              </p:sp>
            </p:grpSp>
          </p:grpSp>
          <p:sp>
            <p:nvSpPr>
              <p:cNvPr id="45" name="平行四边形 44">
                <a:extLst>
                  <a:ext uri="{FF2B5EF4-FFF2-40B4-BE49-F238E27FC236}">
                    <a16:creationId xmlns:a16="http://schemas.microsoft.com/office/drawing/2014/main" xmlns="" id="{B1F96E20-472C-4EBD-ACA1-A83194EACE16}"/>
                  </a:ext>
                </a:extLst>
              </p:cNvPr>
              <p:cNvSpPr/>
              <p:nvPr/>
            </p:nvSpPr>
            <p:spPr>
              <a:xfrm>
                <a:off x="1787177" y="1614290"/>
                <a:ext cx="590909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</a:endParaRPr>
              </a:p>
            </p:txBody>
          </p:sp>
          <p:sp>
            <p:nvSpPr>
              <p:cNvPr id="46" name="平行四边形 45">
                <a:extLst>
                  <a:ext uri="{FF2B5EF4-FFF2-40B4-BE49-F238E27FC236}">
                    <a16:creationId xmlns:a16="http://schemas.microsoft.com/office/drawing/2014/main" xmlns="" id="{C34181A8-AF4E-4253-8E8E-14AB8A6D835F}"/>
                  </a:ext>
                </a:extLst>
              </p:cNvPr>
              <p:cNvSpPr/>
              <p:nvPr/>
            </p:nvSpPr>
            <p:spPr>
              <a:xfrm>
                <a:off x="2272064" y="1614290"/>
                <a:ext cx="590909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</a:endParaRPr>
              </a:p>
            </p:txBody>
          </p:sp>
          <p:sp>
            <p:nvSpPr>
              <p:cNvPr id="47" name="平行四边形 46">
                <a:extLst>
                  <a:ext uri="{FF2B5EF4-FFF2-40B4-BE49-F238E27FC236}">
                    <a16:creationId xmlns:a16="http://schemas.microsoft.com/office/drawing/2014/main" xmlns="" id="{1205AB8F-3DB3-4637-875E-69C6806A7E7C}"/>
                  </a:ext>
                </a:extLst>
              </p:cNvPr>
              <p:cNvSpPr/>
              <p:nvPr/>
            </p:nvSpPr>
            <p:spPr>
              <a:xfrm>
                <a:off x="2743553" y="1614290"/>
                <a:ext cx="590909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</a:endParaRPr>
              </a:p>
            </p:txBody>
          </p:sp>
        </p:grpSp>
        <p:sp>
          <p:nvSpPr>
            <p:cNvPr id="55" name="Rectangle 3">
              <a:extLst>
                <a:ext uri="{FF2B5EF4-FFF2-40B4-BE49-F238E27FC236}">
                  <a16:creationId xmlns:a16="http://schemas.microsoft.com/office/drawing/2014/main" xmlns="" id="{446BDE8E-35DE-41A6-A41E-D24866E285FB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2199997" y="2640146"/>
              <a:ext cx="8091761" cy="2213133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	一个结构体变量包含多个成员，访问结构体变量中某个成员的形式为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: </a:t>
              </a:r>
            </a:p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		</a:t>
              </a:r>
            </a:p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		&lt;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结构体变量名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&gt;.&lt;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成员名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&gt;</a:t>
              </a:r>
            </a:p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	</a:t>
              </a:r>
            </a:p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	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其中，“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.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”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是成员运算符。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4460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673</Words>
  <Application>Microsoft Office PowerPoint</Application>
  <PresentationFormat>Custom</PresentationFormat>
  <Paragraphs>75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zhaohong</cp:lastModifiedBy>
  <cp:revision>63</cp:revision>
  <dcterms:created xsi:type="dcterms:W3CDTF">2018-07-20T07:37:48Z</dcterms:created>
  <dcterms:modified xsi:type="dcterms:W3CDTF">2019-02-16T00:38:34Z</dcterms:modified>
</cp:coreProperties>
</file>

<file path=docProps/thumbnail.jpeg>
</file>